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18"/>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custShowLst>
    <p:custShow name="Custom Show 1" id="0">
      <p:sldLst>
        <p:sld r:id="rId2"/>
        <p:sld r:id="rId3"/>
        <p:sld r:id="rId4"/>
        <p:sld r:id="rId5"/>
        <p:sld r:id="rId6"/>
        <p:sld r:id="rId7"/>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6" d="100"/>
          <a:sy n="86" d="100"/>
        </p:scale>
        <p:origin x="-1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EB95D-027B-45DE-9513-FC2F63A834D9}" type="datetimeFigureOut">
              <a:rPr lang="en-GB" smtClean="0"/>
              <a:t>01/04/2020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09204-6DC9-4871-A266-0E90708D9682}" type="slidenum">
              <a:rPr lang="en-GB" smtClean="0"/>
              <a:t>‹#›</a:t>
            </a:fld>
            <a:endParaRPr lang="en-GB"/>
          </a:p>
        </p:txBody>
      </p:sp>
    </p:spTree>
    <p:extLst>
      <p:ext uri="{BB962C8B-B14F-4D97-AF65-F5344CB8AC3E}">
        <p14:creationId xmlns:p14="http://schemas.microsoft.com/office/powerpoint/2010/main" val="371906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5E8EF3D-D32E-4449-8BE1-4E23BB0EF191}" type="datetime1">
              <a:rPr lang="en-US" smtClean="0"/>
              <a:t>4/1/2020</a:t>
            </a:fld>
            <a:endParaRPr lang="en-US"/>
          </a:p>
        </p:txBody>
      </p:sp>
      <p:sp>
        <p:nvSpPr>
          <p:cNvPr id="5" name="Footer Placeholder 4"/>
          <p:cNvSpPr>
            <a:spLocks noGrp="1"/>
          </p:cNvSpPr>
          <p:nvPr>
            <p:ph type="ftr" sz="quarter" idx="11"/>
          </p:nvPr>
        </p:nvSpPr>
        <p:spPr>
          <a:xfrm>
            <a:off x="1876424" y="5410201"/>
            <a:ext cx="5124886" cy="365125"/>
          </a:xfrm>
        </p:spPr>
        <p:txBody>
          <a:bodyPr/>
          <a:lstStyle/>
          <a:p>
            <a:r>
              <a:rPr lang="en-US" smtClean="0"/>
              <a:t>Dr Amina Muazzam</a:t>
            </a:r>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360407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91DDD-EE95-4C43-99F4-4B3F34A602A5}"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219315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10C97-58FF-47C9-B1A5-A76BAEC64FC0}"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384248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44E00B-7A4A-47DD-B4D4-FF226819885E}"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B4B7401-6E1B-44E9-93A2-EF3772B1BA53}"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565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FFDCF-E9B0-4D23-85B4-A87CAF5C621E}"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25423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C5E2C9-6E1D-4BAB-81A3-05AF3FDC2D2C}"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213142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CC0BE4-CA6B-4382-B02F-FE7035CF6DD5}"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307637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C4989-2858-414A-86B4-82576297D4F3}"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222099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D9424-D41B-406C-8ABB-DEA2E558CE47}"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42867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5DE2A-30A9-4F8E-933F-058742FA642C}"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31371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C06620-98BB-4AB1-BA86-A2DF7D9FFA28}"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398386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2F071C-BA2C-44D3-8D3F-E6DF58F67388}"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12703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6EF660-F3E6-4865-BFBC-31D940318E75}" type="datetime1">
              <a:rPr lang="en-US" smtClean="0"/>
              <a:t>4/1/2020</a:t>
            </a:fld>
            <a:endParaRPr lang="en-US"/>
          </a:p>
        </p:txBody>
      </p:sp>
      <p:sp>
        <p:nvSpPr>
          <p:cNvPr id="8" name="Footer Placeholder 7"/>
          <p:cNvSpPr>
            <a:spLocks noGrp="1"/>
          </p:cNvSpPr>
          <p:nvPr>
            <p:ph type="ftr" sz="quarter" idx="11"/>
          </p:nvPr>
        </p:nvSpPr>
        <p:spPr/>
        <p:txBody>
          <a:bodyPr/>
          <a:lstStyle/>
          <a:p>
            <a:r>
              <a:rPr lang="en-US" smtClean="0"/>
              <a:t>Dr Amina Muazzam</a:t>
            </a:r>
            <a:endParaRPr lang="en-US"/>
          </a:p>
        </p:txBody>
      </p:sp>
      <p:sp>
        <p:nvSpPr>
          <p:cNvPr id="9" name="Slide Number Placeholder 8"/>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215672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A0EDDF-D74E-45E4-9A17-E8D138D0539A}"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117773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B6126-79DA-49E3-AD42-6D3B473FA792}"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404027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13D79-FCCA-4C09-AD94-D0DC4D31C9E4}"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13082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4B04CF-C18C-4D8E-8B4C-39EDF4DE1634}"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FB4B7401-6E1B-44E9-93A2-EF3772B1BA53}" type="slidenum">
              <a:rPr lang="en-US" smtClean="0"/>
              <a:t>‹#›</a:t>
            </a:fld>
            <a:endParaRPr lang="en-US"/>
          </a:p>
        </p:txBody>
      </p:sp>
    </p:spTree>
    <p:extLst>
      <p:ext uri="{BB962C8B-B14F-4D97-AF65-F5344CB8AC3E}">
        <p14:creationId xmlns:p14="http://schemas.microsoft.com/office/powerpoint/2010/main" val="270617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821F6E-4601-4365-A2CA-3E78D4AFCB8A}" type="datetime1">
              <a:rPr lang="en-US" smtClean="0"/>
              <a:t>4/1/2020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Dr Amina Muazzam</a:t>
            </a:r>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4B7401-6E1B-44E9-93A2-EF3772B1BA53}" type="slidenum">
              <a:rPr lang="en-US" smtClean="0"/>
              <a:t>‹#›</a:t>
            </a:fld>
            <a:endParaRPr lang="en-US"/>
          </a:p>
        </p:txBody>
      </p:sp>
    </p:spTree>
    <p:extLst>
      <p:ext uri="{BB962C8B-B14F-4D97-AF65-F5344CB8AC3E}">
        <p14:creationId xmlns:p14="http://schemas.microsoft.com/office/powerpoint/2010/main" val="3464370030"/>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n.wikipedia.org/wiki/Rappor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erywellhealth.com/lupus-10-things-you-should-know-189994" TargetMode="External"/><Relationship Id="rId2" Type="http://schemas.openxmlformats.org/officeDocument/2006/relationships/hyperlink" Target="https://www.verywellhealth.com/rheumatoid-arthritis-401358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erywellhealth.com/physical-examination-for-osteoarthritis-2552129" TargetMode="External"/><Relationship Id="rId2" Type="http://schemas.openxmlformats.org/officeDocument/2006/relationships/hyperlink" Target="https://www.verywellhealth.com/arthritis-diagnosis-4014203" TargetMode="External"/><Relationship Id="rId1" Type="http://schemas.openxmlformats.org/officeDocument/2006/relationships/slideLayout" Target="../slideLayouts/slideLayout2.xml"/><Relationship Id="rId4" Type="http://schemas.openxmlformats.org/officeDocument/2006/relationships/hyperlink" Target="https://www.verywellhealth.com/arthritis-treatment-options-18936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6914E-D43B-4962-8FDC-A7362AD9B18E}"/>
              </a:ext>
            </a:extLst>
          </p:cNvPr>
          <p:cNvSpPr>
            <a:spLocks noGrp="1"/>
          </p:cNvSpPr>
          <p:nvPr>
            <p:ph type="ctrTitle"/>
          </p:nvPr>
        </p:nvSpPr>
        <p:spPr>
          <a:xfrm>
            <a:off x="3591339" y="556590"/>
            <a:ext cx="6389274" cy="2067339"/>
          </a:xfrm>
        </p:spPr>
        <p:txBody>
          <a:bodyPr>
            <a:normAutofit fontScale="90000"/>
          </a:bodyPr>
          <a:lstStyle/>
          <a:p>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chemeClr val="accent2">
                    <a:lumMod val="50000"/>
                  </a:schemeClr>
                </a:solidFill>
                <a:latin typeface="+mn-lt"/>
              </a:rPr>
              <a:t/>
            </a:r>
            <a:br>
              <a:rPr lang="en-US" sz="4900" b="1" dirty="0">
                <a:solidFill>
                  <a:schemeClr val="accent2">
                    <a:lumMod val="50000"/>
                  </a:schemeClr>
                </a:solidFill>
                <a:latin typeface="+mn-lt"/>
              </a:rPr>
            </a:br>
            <a:r>
              <a:rPr lang="en-US" sz="4900" b="1" dirty="0">
                <a:solidFill>
                  <a:srgbClr val="002060"/>
                </a:solidFill>
                <a:latin typeface="+mn-lt"/>
              </a:rPr>
              <a:t>Communication in          medical settings:</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Subtitle 2">
            <a:extLst>
              <a:ext uri="{FF2B5EF4-FFF2-40B4-BE49-F238E27FC236}">
                <a16:creationId xmlns:a16="http://schemas.microsoft.com/office/drawing/2014/main" xmlns="" id="{8CEA89E6-520A-495A-A6D7-5427272151DB}"/>
              </a:ext>
            </a:extLst>
          </p:cNvPr>
          <p:cNvSpPr>
            <a:spLocks noGrp="1"/>
          </p:cNvSpPr>
          <p:nvPr>
            <p:ph type="subTitle" idx="1"/>
          </p:nvPr>
        </p:nvSpPr>
        <p:spPr>
          <a:xfrm>
            <a:off x="993913" y="1855304"/>
            <a:ext cx="10283687" cy="5602342"/>
          </a:xfrm>
        </p:spPr>
        <p:txBody>
          <a:bodyPr/>
          <a:lstStyle/>
          <a:p>
            <a:r>
              <a:rPr lang="en-US" sz="3200" b="1" dirty="0">
                <a:solidFill>
                  <a:schemeClr val="tx1">
                    <a:lumMod val="95000"/>
                    <a:lumOff val="5000"/>
                  </a:schemeClr>
                </a:solidFill>
              </a:rPr>
              <a:t>               </a:t>
            </a:r>
          </a:p>
          <a:p>
            <a:r>
              <a:rPr lang="en-US" sz="3200" b="1" dirty="0">
                <a:solidFill>
                  <a:schemeClr val="tx1">
                    <a:lumMod val="95000"/>
                    <a:lumOff val="5000"/>
                  </a:schemeClr>
                </a:solidFill>
              </a:rPr>
              <a:t>                   </a:t>
            </a:r>
            <a:r>
              <a:rPr lang="en-US" sz="3200" b="1" dirty="0">
                <a:solidFill>
                  <a:schemeClr val="bg1"/>
                </a:solidFill>
                <a:latin typeface="Calibri" panose="020F0502020204030204" pitchFamily="34" charset="0"/>
                <a:cs typeface="Calibri" panose="020F0502020204030204" pitchFamily="34" charset="0"/>
              </a:rPr>
              <a:t>Patient-practitioner relationship:</a:t>
            </a:r>
            <a:endParaRPr lang="en-US" sz="3200" dirty="0">
              <a:solidFill>
                <a:schemeClr val="bg1"/>
              </a:solidFill>
              <a:latin typeface="Calibri" panose="020F0502020204030204" pitchFamily="34" charset="0"/>
              <a:cs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xmlns="" id="{ECC917EB-EE87-4DFF-BB10-E8D9C7DDB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5832" y="3279433"/>
            <a:ext cx="5406886" cy="3273767"/>
          </a:xfrm>
          <a:prstGeom prst="rect">
            <a:avLst/>
          </a:prstGeom>
        </p:spPr>
      </p:pic>
      <p:sp>
        <p:nvSpPr>
          <p:cNvPr id="4" name="Date Placeholder 3"/>
          <p:cNvSpPr>
            <a:spLocks noGrp="1"/>
          </p:cNvSpPr>
          <p:nvPr>
            <p:ph type="dt" sz="half" idx="10"/>
          </p:nvPr>
        </p:nvSpPr>
        <p:spPr/>
        <p:txBody>
          <a:bodyPr/>
          <a:lstStyle/>
          <a:p>
            <a:fld id="{DFEB14A2-F39F-4ACE-9B3B-7EBCAE286CDB}"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B4B7401-6E1B-44E9-93A2-EF3772B1BA53}" type="slidenum">
              <a:rPr lang="en-US" smtClean="0"/>
              <a:t>1</a:t>
            </a:fld>
            <a:endParaRPr lang="en-US"/>
          </a:p>
        </p:txBody>
      </p:sp>
    </p:spTree>
    <p:extLst>
      <p:ext uri="{BB962C8B-B14F-4D97-AF65-F5344CB8AC3E}">
        <p14:creationId xmlns:p14="http://schemas.microsoft.com/office/powerpoint/2010/main" val="31675976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0DBFF-E78E-414B-B16B-A63C38BD5FFA}"/>
              </a:ext>
            </a:extLst>
          </p:cNvPr>
          <p:cNvSpPr>
            <a:spLocks noGrp="1"/>
          </p:cNvSpPr>
          <p:nvPr>
            <p:ph type="title"/>
          </p:nvPr>
        </p:nvSpPr>
        <p:spPr>
          <a:xfrm>
            <a:off x="1141413" y="119270"/>
            <a:ext cx="9905998" cy="596347"/>
          </a:xfrm>
        </p:spPr>
        <p:txBody>
          <a:bodyPr>
            <a:normAutofit/>
          </a:bodyPr>
          <a:lstStyle/>
          <a:p>
            <a:r>
              <a:rPr lang="en-US" sz="2800" b="1" dirty="0">
                <a:solidFill>
                  <a:schemeClr val="bg1">
                    <a:lumMod val="95000"/>
                    <a:lumOff val="5000"/>
                  </a:schemeClr>
                </a:solidFill>
              </a:rPr>
              <a:t>Continue…</a:t>
            </a:r>
            <a:endParaRPr lang="en-US" sz="2800" b="1" dirty="0"/>
          </a:p>
        </p:txBody>
      </p:sp>
      <p:sp>
        <p:nvSpPr>
          <p:cNvPr id="3" name="Content Placeholder 2">
            <a:extLst>
              <a:ext uri="{FF2B5EF4-FFF2-40B4-BE49-F238E27FC236}">
                <a16:creationId xmlns:a16="http://schemas.microsoft.com/office/drawing/2014/main" xmlns="" id="{71026807-F12E-4520-B226-83873238320D}"/>
              </a:ext>
            </a:extLst>
          </p:cNvPr>
          <p:cNvSpPr>
            <a:spLocks noGrp="1"/>
          </p:cNvSpPr>
          <p:nvPr>
            <p:ph idx="1"/>
          </p:nvPr>
        </p:nvSpPr>
        <p:spPr>
          <a:xfrm>
            <a:off x="556592" y="821635"/>
            <a:ext cx="11012556" cy="5817704"/>
          </a:xfrm>
        </p:spPr>
        <p:txBody>
          <a:bodyPr/>
          <a:lstStyle/>
          <a:p>
            <a:r>
              <a:rPr lang="en-US" b="1" dirty="0">
                <a:solidFill>
                  <a:schemeClr val="bg1"/>
                </a:solidFill>
              </a:rPr>
              <a:t>Physician superiority: </a:t>
            </a:r>
            <a:r>
              <a:rPr lang="en-US" dirty="0">
                <a:solidFill>
                  <a:schemeClr val="bg1"/>
                </a:solidFill>
              </a:rPr>
              <a:t>The physician may be viewed as superior to the patient simply because physicians tend to use big words and concepts to put him or herself in a position above the patient. The physician–patient relationship is also complicated by the patient's suffering and limited ability to relieve it on his or her own, potentially resulting in a state of desperation and dependency on the physician. A physician should be aware of these disparities in order to establish a good </a:t>
            </a:r>
            <a:r>
              <a:rPr lang="en-US" u="sng" dirty="0">
                <a:solidFill>
                  <a:schemeClr val="bg1"/>
                </a:solidFill>
                <a:hlinkClick r:id="rId2" tooltip="Rapport">
                  <a:extLst>
                    <a:ext uri="{A12FA001-AC4F-418D-AE19-62706E023703}">
                      <ahyp:hlinkClr xmlns:ahyp="http://schemas.microsoft.com/office/drawing/2018/hyperlinkcolor" xmlns="" val="tx"/>
                    </a:ext>
                  </a:extLst>
                </a:hlinkClick>
              </a:rPr>
              <a:t>rapport</a:t>
            </a:r>
            <a:r>
              <a:rPr lang="en-US" u="sng" dirty="0">
                <a:solidFill>
                  <a:schemeClr val="bg1"/>
                </a:solidFill>
              </a:rPr>
              <a:t> </a:t>
            </a:r>
            <a:r>
              <a:rPr lang="en-US" dirty="0">
                <a:solidFill>
                  <a:schemeClr val="bg1"/>
                </a:solidFill>
              </a:rPr>
              <a:t>and optimize communication with the patient.</a:t>
            </a:r>
          </a:p>
          <a:p>
            <a:endParaRPr lang="en-US" dirty="0"/>
          </a:p>
          <a:p>
            <a:endParaRPr lang="en-US" dirty="0"/>
          </a:p>
          <a:p>
            <a:endParaRPr lang="en-US" dirty="0"/>
          </a:p>
        </p:txBody>
      </p:sp>
      <p:pic>
        <p:nvPicPr>
          <p:cNvPr id="4" name="Picture 3">
            <a:extLst>
              <a:ext uri="{FF2B5EF4-FFF2-40B4-BE49-F238E27FC236}">
                <a16:creationId xmlns:a16="http://schemas.microsoft.com/office/drawing/2014/main" xmlns="" id="{15AB2552-2C86-4EF8-AAD5-DCDA97CA3952}"/>
              </a:ext>
            </a:extLst>
          </p:cNvPr>
          <p:cNvPicPr/>
          <p:nvPr/>
        </p:nvPicPr>
        <p:blipFill>
          <a:blip r:embed="rId3">
            <a:extLst>
              <a:ext uri="{28A0092B-C50C-407E-A947-70E740481C1C}">
                <a14:useLocalDpi xmlns:a14="http://schemas.microsoft.com/office/drawing/2010/main" val="0"/>
              </a:ext>
            </a:extLst>
          </a:blip>
          <a:stretch>
            <a:fillRect/>
          </a:stretch>
        </p:blipFill>
        <p:spPr>
          <a:xfrm>
            <a:off x="3821595" y="3975652"/>
            <a:ext cx="5401917" cy="2570922"/>
          </a:xfrm>
          <a:prstGeom prst="rect">
            <a:avLst/>
          </a:prstGeom>
        </p:spPr>
      </p:pic>
      <p:sp>
        <p:nvSpPr>
          <p:cNvPr id="5" name="Date Placeholder 4"/>
          <p:cNvSpPr>
            <a:spLocks noGrp="1"/>
          </p:cNvSpPr>
          <p:nvPr>
            <p:ph type="dt" sz="half" idx="10"/>
          </p:nvPr>
        </p:nvSpPr>
        <p:spPr/>
        <p:txBody>
          <a:bodyPr/>
          <a:lstStyle/>
          <a:p>
            <a:fld id="{A7053917-B13A-4E56-90FD-24ED57F3A715}"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FB4B7401-6E1B-44E9-93A2-EF3772B1BA53}" type="slidenum">
              <a:rPr lang="en-US" smtClean="0"/>
              <a:t>10</a:t>
            </a:fld>
            <a:endParaRPr lang="en-US"/>
          </a:p>
        </p:txBody>
      </p:sp>
    </p:spTree>
    <p:extLst>
      <p:ext uri="{BB962C8B-B14F-4D97-AF65-F5344CB8AC3E}">
        <p14:creationId xmlns:p14="http://schemas.microsoft.com/office/powerpoint/2010/main" val="2507374028"/>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C9689-8BCB-4FA4-B5B9-BAC923A24AC1}"/>
              </a:ext>
            </a:extLst>
          </p:cNvPr>
          <p:cNvSpPr>
            <a:spLocks noGrp="1"/>
          </p:cNvSpPr>
          <p:nvPr>
            <p:ph type="title"/>
          </p:nvPr>
        </p:nvSpPr>
        <p:spPr>
          <a:xfrm>
            <a:off x="1141413" y="106018"/>
            <a:ext cx="9905998" cy="424069"/>
          </a:xfrm>
        </p:spPr>
        <p:txBody>
          <a:bodyPr>
            <a:normAutofit fontScale="90000"/>
          </a:bodyPr>
          <a:lstStyle/>
          <a:p>
            <a:r>
              <a:rPr lang="en-US" sz="3200" b="1" dirty="0">
                <a:solidFill>
                  <a:schemeClr val="bg1">
                    <a:lumMod val="95000"/>
                    <a:lumOff val="5000"/>
                  </a:schemeClr>
                </a:solidFill>
              </a:rPr>
              <a:t>Continue…</a:t>
            </a:r>
            <a:endParaRPr lang="en-US" sz="3200" b="1" dirty="0"/>
          </a:p>
        </p:txBody>
      </p:sp>
      <p:sp>
        <p:nvSpPr>
          <p:cNvPr id="3" name="Content Placeholder 2">
            <a:extLst>
              <a:ext uri="{FF2B5EF4-FFF2-40B4-BE49-F238E27FC236}">
                <a16:creationId xmlns:a16="http://schemas.microsoft.com/office/drawing/2014/main" xmlns="" id="{63EDF532-3534-4ECA-89CB-3122DEF31E2C}"/>
              </a:ext>
            </a:extLst>
          </p:cNvPr>
          <p:cNvSpPr>
            <a:spLocks noGrp="1"/>
          </p:cNvSpPr>
          <p:nvPr>
            <p:ph idx="1"/>
          </p:nvPr>
        </p:nvSpPr>
        <p:spPr>
          <a:xfrm>
            <a:off x="861391" y="530087"/>
            <a:ext cx="10601739" cy="5897218"/>
          </a:xfrm>
        </p:spPr>
        <p:txBody>
          <a:bodyPr/>
          <a:lstStyle/>
          <a:p>
            <a:r>
              <a:rPr lang="en-US" sz="2800" b="1" dirty="0">
                <a:solidFill>
                  <a:schemeClr val="bg1">
                    <a:lumMod val="95000"/>
                    <a:lumOff val="5000"/>
                  </a:schemeClr>
                </a:solidFill>
              </a:rPr>
              <a:t>Chronic health:</a:t>
            </a:r>
            <a:r>
              <a:rPr lang="en-US" sz="2800" dirty="0">
                <a:solidFill>
                  <a:schemeClr val="bg1">
                    <a:lumMod val="95000"/>
                    <a:lumOff val="5000"/>
                  </a:schemeClr>
                </a:solidFill>
              </a:rPr>
              <a:t> Physicians who communicate well and treat patients with chronic illnesses fairly improve the patient’s ability to manage their disease independently with adherence to the advice of doctors. For example, patients monitor their blood pressure and adhere to medical regimens as per the advice of the doctor to manage.</a:t>
            </a:r>
          </a:p>
          <a:p>
            <a:r>
              <a:rPr lang="en-US" sz="2800" b="1" dirty="0">
                <a:solidFill>
                  <a:schemeClr val="bg1">
                    <a:lumMod val="95000"/>
                    <a:lumOff val="5000"/>
                  </a:schemeClr>
                </a:solidFill>
              </a:rPr>
              <a:t>Psychiatry:</a:t>
            </a:r>
            <a:r>
              <a:rPr lang="en-US" sz="2800" dirty="0">
                <a:solidFill>
                  <a:schemeClr val="bg1">
                    <a:lumMod val="95000"/>
                    <a:lumOff val="5000"/>
                  </a:schemeClr>
                </a:solidFill>
              </a:rPr>
              <a:t> Doctor patient relationship helps in good therapeutic outcomes in the field of psychiatry. The psychiatrist–patient relationship enables psychosomatic patients to overcome the mental symptoms through better rapport with them. Studies have revealed that the psychiatric symptoms in HIV patients are treated by retaining patient’s hope and giving adequate data regarding the disease and treatment.</a:t>
            </a:r>
          </a:p>
          <a:p>
            <a:endParaRPr lang="en-US" dirty="0"/>
          </a:p>
        </p:txBody>
      </p:sp>
      <p:sp>
        <p:nvSpPr>
          <p:cNvPr id="4" name="Date Placeholder 3"/>
          <p:cNvSpPr>
            <a:spLocks noGrp="1"/>
          </p:cNvSpPr>
          <p:nvPr>
            <p:ph type="dt" sz="half" idx="10"/>
          </p:nvPr>
        </p:nvSpPr>
        <p:spPr/>
        <p:txBody>
          <a:bodyPr/>
          <a:lstStyle/>
          <a:p>
            <a:fld id="{DAD434E0-10C4-48F6-9295-5FF8811A3EAE}"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11</a:t>
            </a:fld>
            <a:endParaRPr lang="en-US"/>
          </a:p>
        </p:txBody>
      </p:sp>
    </p:spTree>
    <p:extLst>
      <p:ext uri="{BB962C8B-B14F-4D97-AF65-F5344CB8AC3E}">
        <p14:creationId xmlns:p14="http://schemas.microsoft.com/office/powerpoint/2010/main" val="422579279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9EF10-2D15-499B-95B4-B714159E034B}"/>
              </a:ext>
            </a:extLst>
          </p:cNvPr>
          <p:cNvSpPr>
            <a:spLocks noGrp="1"/>
          </p:cNvSpPr>
          <p:nvPr>
            <p:ph type="title"/>
          </p:nvPr>
        </p:nvSpPr>
        <p:spPr>
          <a:xfrm>
            <a:off x="1141413" y="490331"/>
            <a:ext cx="9905998" cy="437322"/>
          </a:xfrm>
        </p:spPr>
        <p:txBody>
          <a:bodyPr>
            <a:noAutofit/>
          </a:bodyPr>
          <a:lstStyle/>
          <a:p>
            <a:r>
              <a:rPr lang="en-US" sz="3200" b="1" dirty="0">
                <a:solidFill>
                  <a:schemeClr val="bg1">
                    <a:lumMod val="95000"/>
                    <a:lumOff val="5000"/>
                  </a:schemeClr>
                </a:solidFill>
              </a:rPr>
              <a:t>Nature of patient-practitioner relationship:</a:t>
            </a:r>
            <a:br>
              <a:rPr lang="en-US" sz="3200" b="1" dirty="0">
                <a:solidFill>
                  <a:schemeClr val="bg1">
                    <a:lumMod val="95000"/>
                    <a:lumOff val="5000"/>
                  </a:schemeClr>
                </a:solidFill>
              </a:rPr>
            </a:br>
            <a:endParaRPr lang="en-US" sz="3200" b="1"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xmlns="" id="{43392119-7457-4DEB-BB14-FCB0AD8B3E2F}"/>
              </a:ext>
            </a:extLst>
          </p:cNvPr>
          <p:cNvSpPr>
            <a:spLocks noGrp="1"/>
          </p:cNvSpPr>
          <p:nvPr>
            <p:ph idx="1"/>
          </p:nvPr>
        </p:nvSpPr>
        <p:spPr>
          <a:xfrm>
            <a:off x="516836" y="689114"/>
            <a:ext cx="11237842" cy="6168886"/>
          </a:xfrm>
        </p:spPr>
        <p:txBody>
          <a:bodyPr/>
          <a:lstStyle/>
          <a:p>
            <a:pPr marL="0" indent="0">
              <a:buNone/>
            </a:pPr>
            <a:r>
              <a:rPr lang="en-US" b="1" i="1" dirty="0"/>
              <a:t>    </a:t>
            </a:r>
            <a:r>
              <a:rPr lang="en-US" sz="2800" b="1" i="1" dirty="0">
                <a:solidFill>
                  <a:schemeClr val="accent3">
                    <a:lumMod val="50000"/>
                  </a:schemeClr>
                </a:solidFill>
              </a:rPr>
              <a:t>The Szasz-</a:t>
            </a:r>
            <a:r>
              <a:rPr lang="en-US" sz="2800" b="1" i="1" dirty="0" err="1">
                <a:solidFill>
                  <a:schemeClr val="accent3">
                    <a:lumMod val="50000"/>
                  </a:schemeClr>
                </a:solidFill>
              </a:rPr>
              <a:t>Hollender</a:t>
            </a:r>
            <a:r>
              <a:rPr lang="en-US" sz="2800" b="1" i="1" dirty="0">
                <a:solidFill>
                  <a:schemeClr val="accent3">
                    <a:lumMod val="50000"/>
                  </a:schemeClr>
                </a:solidFill>
              </a:rPr>
              <a:t> Model:</a:t>
            </a:r>
            <a:r>
              <a:rPr lang="en-US" sz="2800" b="1" i="1" dirty="0"/>
              <a:t> </a:t>
            </a:r>
            <a:r>
              <a:rPr lang="en-US" sz="2800" dirty="0">
                <a:solidFill>
                  <a:schemeClr val="bg1">
                    <a:lumMod val="95000"/>
                    <a:lumOff val="5000"/>
                  </a:schemeClr>
                </a:solidFill>
              </a:rPr>
              <a:t>The three basic models of doctor-patient relationship were proposed by Szasz and </a:t>
            </a:r>
            <a:r>
              <a:rPr lang="en-US" sz="2800" dirty="0" err="1">
                <a:solidFill>
                  <a:schemeClr val="bg1">
                    <a:lumMod val="95000"/>
                    <a:lumOff val="5000"/>
                  </a:schemeClr>
                </a:solidFill>
              </a:rPr>
              <a:t>Hollender</a:t>
            </a:r>
            <a:r>
              <a:rPr lang="en-US" sz="2800" dirty="0">
                <a:solidFill>
                  <a:schemeClr val="bg1">
                    <a:lumMod val="95000"/>
                    <a:lumOff val="5000"/>
                  </a:schemeClr>
                </a:solidFill>
              </a:rPr>
              <a:t> namely as:</a:t>
            </a:r>
          </a:p>
          <a:p>
            <a:pPr lvl="0"/>
            <a:r>
              <a:rPr lang="en-US" sz="2800" dirty="0">
                <a:solidFill>
                  <a:schemeClr val="bg1">
                    <a:lumMod val="95000"/>
                    <a:lumOff val="5000"/>
                  </a:schemeClr>
                </a:solidFill>
              </a:rPr>
              <a:t>Active-Passive model,  </a:t>
            </a:r>
          </a:p>
          <a:p>
            <a:pPr lvl="0"/>
            <a:r>
              <a:rPr lang="en-US" sz="2800" dirty="0">
                <a:solidFill>
                  <a:schemeClr val="bg1">
                    <a:lumMod val="95000"/>
                    <a:lumOff val="5000"/>
                  </a:schemeClr>
                </a:solidFill>
              </a:rPr>
              <a:t>Guidance- Cooperation model </a:t>
            </a:r>
          </a:p>
          <a:p>
            <a:pPr lvl="0"/>
            <a:r>
              <a:rPr lang="en-US" sz="2800" dirty="0">
                <a:solidFill>
                  <a:schemeClr val="bg1">
                    <a:lumMod val="95000"/>
                    <a:lumOff val="5000"/>
                  </a:schemeClr>
                </a:solidFill>
              </a:rPr>
              <a:t>Mutual participation model.</a:t>
            </a:r>
          </a:p>
          <a:p>
            <a:r>
              <a:rPr lang="en-US" sz="2800" b="1" u="sng" dirty="0">
                <a:solidFill>
                  <a:schemeClr val="bg1">
                    <a:lumMod val="95000"/>
                    <a:lumOff val="5000"/>
                  </a:schemeClr>
                </a:solidFill>
              </a:rPr>
              <a:t>The Activity-Passivity Model - Not the Best Model for Chronic Arthritis</a:t>
            </a:r>
            <a:r>
              <a:rPr lang="en-US" sz="2800" u="sng" dirty="0">
                <a:solidFill>
                  <a:schemeClr val="bg1">
                    <a:lumMod val="95000"/>
                    <a:lumOff val="5000"/>
                  </a:schemeClr>
                </a:solidFill>
              </a:rPr>
              <a:t>: </a:t>
            </a:r>
            <a:r>
              <a:rPr lang="en-US" sz="2800" dirty="0">
                <a:solidFill>
                  <a:schemeClr val="bg1">
                    <a:lumMod val="95000"/>
                    <a:lumOff val="5000"/>
                  </a:schemeClr>
                </a:solidFill>
              </a:rPr>
              <a:t>It is the opinion of some people that the differential in power between the patient and doctor is necessary to the steady course of medical care. The patient seeks information and technical assistance, and the doctor formulates decisions which the patient must accept. </a:t>
            </a:r>
          </a:p>
        </p:txBody>
      </p:sp>
      <p:sp>
        <p:nvSpPr>
          <p:cNvPr id="4" name="Date Placeholder 3"/>
          <p:cNvSpPr>
            <a:spLocks noGrp="1"/>
          </p:cNvSpPr>
          <p:nvPr>
            <p:ph type="dt" sz="half" idx="10"/>
          </p:nvPr>
        </p:nvSpPr>
        <p:spPr/>
        <p:txBody>
          <a:bodyPr/>
          <a:lstStyle/>
          <a:p>
            <a:fld id="{3A2FB80C-3C78-4AAA-9395-96CDC3F394FD}"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12</a:t>
            </a:fld>
            <a:endParaRPr lang="en-US"/>
          </a:p>
        </p:txBody>
      </p:sp>
    </p:spTree>
    <p:extLst>
      <p:ext uri="{BB962C8B-B14F-4D97-AF65-F5344CB8AC3E}">
        <p14:creationId xmlns:p14="http://schemas.microsoft.com/office/powerpoint/2010/main" val="62994517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88DC5-3919-4A1E-9116-B6F0813972E7}"/>
              </a:ext>
            </a:extLst>
          </p:cNvPr>
          <p:cNvSpPr>
            <a:spLocks noGrp="1"/>
          </p:cNvSpPr>
          <p:nvPr>
            <p:ph type="title"/>
          </p:nvPr>
        </p:nvSpPr>
        <p:spPr>
          <a:xfrm>
            <a:off x="1141413" y="106017"/>
            <a:ext cx="9905998" cy="344557"/>
          </a:xfrm>
        </p:spPr>
        <p:txBody>
          <a:bodyPr>
            <a:noAutofit/>
          </a:bodyPr>
          <a:lstStyle/>
          <a:p>
            <a:r>
              <a:rPr lang="en-US" sz="2800" b="1" dirty="0">
                <a:solidFill>
                  <a:schemeClr val="bg1">
                    <a:lumMod val="95000"/>
                    <a:lumOff val="5000"/>
                  </a:schemeClr>
                </a:solidFill>
              </a:rPr>
              <a:t>Continue….</a:t>
            </a:r>
          </a:p>
        </p:txBody>
      </p:sp>
      <p:sp>
        <p:nvSpPr>
          <p:cNvPr id="3" name="Content Placeholder 2">
            <a:extLst>
              <a:ext uri="{FF2B5EF4-FFF2-40B4-BE49-F238E27FC236}">
                <a16:creationId xmlns:a16="http://schemas.microsoft.com/office/drawing/2014/main" xmlns="" id="{A6374283-EDCB-484A-BCFF-757DFE6158F9}"/>
              </a:ext>
            </a:extLst>
          </p:cNvPr>
          <p:cNvSpPr>
            <a:spLocks noGrp="1"/>
          </p:cNvSpPr>
          <p:nvPr>
            <p:ph idx="1"/>
          </p:nvPr>
        </p:nvSpPr>
        <p:spPr>
          <a:xfrm>
            <a:off x="609600" y="450574"/>
            <a:ext cx="10946296" cy="6301409"/>
          </a:xfrm>
        </p:spPr>
        <p:txBody>
          <a:bodyPr>
            <a:normAutofit lnSpcReduction="10000"/>
          </a:bodyPr>
          <a:lstStyle/>
          <a:p>
            <a:r>
              <a:rPr lang="en-US" sz="2800" dirty="0">
                <a:solidFill>
                  <a:schemeClr val="bg1">
                    <a:lumMod val="95000"/>
                    <a:lumOff val="5000"/>
                  </a:schemeClr>
                </a:solidFill>
              </a:rPr>
              <a:t>Though this seems appropriate in medical emergencies, this model, known as the activity-passivity model, has lost popularity in the treatment of chronic conditions, such as </a:t>
            </a:r>
            <a:r>
              <a:rPr lang="en-US" sz="2800" dirty="0">
                <a:solidFill>
                  <a:schemeClr val="bg1">
                    <a:lumMod val="95000"/>
                    <a:lumOff val="5000"/>
                  </a:schemeClr>
                </a:solidFill>
                <a:hlinkClick r:id="rId2">
                  <a:extLst>
                    <a:ext uri="{A12FA001-AC4F-418D-AE19-62706E023703}">
                      <ahyp:hlinkClr xmlns:ahyp="http://schemas.microsoft.com/office/drawing/2018/hyperlinkcolor" xmlns="" val="tx"/>
                    </a:ext>
                  </a:extLst>
                </a:hlinkClick>
              </a:rPr>
              <a:t>rheumatoid arthritis</a:t>
            </a:r>
            <a:r>
              <a:rPr lang="en-US" sz="2800" dirty="0">
                <a:solidFill>
                  <a:schemeClr val="bg1">
                    <a:lumMod val="95000"/>
                    <a:lumOff val="5000"/>
                  </a:schemeClr>
                </a:solidFill>
              </a:rPr>
              <a:t> and </a:t>
            </a:r>
            <a:r>
              <a:rPr lang="en-US" sz="2800" dirty="0">
                <a:solidFill>
                  <a:schemeClr val="bg1">
                    <a:lumMod val="95000"/>
                    <a:lumOff val="5000"/>
                  </a:schemeClr>
                </a:solidFill>
                <a:hlinkClick r:id="rId3">
                  <a:extLst>
                    <a:ext uri="{A12FA001-AC4F-418D-AE19-62706E023703}">
                      <ahyp:hlinkClr xmlns:ahyp="http://schemas.microsoft.com/office/drawing/2018/hyperlinkcolor" xmlns="" val="tx"/>
                    </a:ext>
                  </a:extLst>
                </a:hlinkClick>
              </a:rPr>
              <a:t>lupus</a:t>
            </a:r>
            <a:r>
              <a:rPr lang="en-US" sz="2800" dirty="0">
                <a:solidFill>
                  <a:schemeClr val="bg1">
                    <a:lumMod val="95000"/>
                    <a:lumOff val="5000"/>
                  </a:schemeClr>
                </a:solidFill>
              </a:rPr>
              <a:t>. In this model, the doctor actively treats the patient, but the patient is passive and has no control.</a:t>
            </a:r>
          </a:p>
          <a:p>
            <a:r>
              <a:rPr lang="en-US" sz="2800" b="1" i="1" dirty="0">
                <a:solidFill>
                  <a:schemeClr val="bg1">
                    <a:lumMod val="95000"/>
                    <a:lumOff val="5000"/>
                  </a:schemeClr>
                </a:solidFill>
              </a:rPr>
              <a:t>The Guidance-Cooperation Model - The Most Prevalent Model</a:t>
            </a:r>
            <a:r>
              <a:rPr lang="en-US" sz="2800" dirty="0">
                <a:solidFill>
                  <a:schemeClr val="bg1">
                    <a:lumMod val="95000"/>
                    <a:lumOff val="5000"/>
                  </a:schemeClr>
                </a:solidFill>
              </a:rPr>
              <a:t>: The guidance-cooperation model is the most prevalent in current medical practice. In this model, the doctor recommends a treatment and the patient cooperates. This coincides with the</a:t>
            </a:r>
            <a:r>
              <a:rPr lang="en-US" sz="2800" b="1" dirty="0">
                <a:solidFill>
                  <a:schemeClr val="bg1">
                    <a:lumMod val="95000"/>
                    <a:lumOff val="5000"/>
                  </a:schemeClr>
                </a:solidFill>
              </a:rPr>
              <a:t> </a:t>
            </a:r>
            <a:r>
              <a:rPr lang="en-US" sz="2800" dirty="0">
                <a:solidFill>
                  <a:schemeClr val="bg1">
                    <a:lumMod val="95000"/>
                    <a:lumOff val="5000"/>
                  </a:schemeClr>
                </a:solidFill>
              </a:rPr>
              <a:t>"doctor knows best" theory whereby the doctor is supportive and non-authoritarian, yet is responsible for choosing the appropriate treatment. The patient, having lesser power, is expected to follow the recommendations of the physician.</a:t>
            </a:r>
          </a:p>
          <a:p>
            <a:endParaRPr lang="en-US" dirty="0"/>
          </a:p>
        </p:txBody>
      </p:sp>
      <p:sp>
        <p:nvSpPr>
          <p:cNvPr id="4" name="Date Placeholder 3"/>
          <p:cNvSpPr>
            <a:spLocks noGrp="1"/>
          </p:cNvSpPr>
          <p:nvPr>
            <p:ph type="dt" sz="half" idx="10"/>
          </p:nvPr>
        </p:nvSpPr>
        <p:spPr/>
        <p:txBody>
          <a:bodyPr/>
          <a:lstStyle/>
          <a:p>
            <a:fld id="{0BA92F51-3A5F-4056-816B-25247F68C380}"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13</a:t>
            </a:fld>
            <a:endParaRPr lang="en-US"/>
          </a:p>
        </p:txBody>
      </p:sp>
    </p:spTree>
    <p:extLst>
      <p:ext uri="{BB962C8B-B14F-4D97-AF65-F5344CB8AC3E}">
        <p14:creationId xmlns:p14="http://schemas.microsoft.com/office/powerpoint/2010/main" val="221468573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9DB6D-DC38-4D91-B741-05F7B1ACA925}"/>
              </a:ext>
            </a:extLst>
          </p:cNvPr>
          <p:cNvSpPr>
            <a:spLocks noGrp="1"/>
          </p:cNvSpPr>
          <p:nvPr>
            <p:ph type="title"/>
          </p:nvPr>
        </p:nvSpPr>
        <p:spPr>
          <a:xfrm>
            <a:off x="1141413" y="119271"/>
            <a:ext cx="9905998" cy="636104"/>
          </a:xfrm>
        </p:spPr>
        <p:txBody>
          <a:bodyPr>
            <a:normAutofit/>
          </a:bodyPr>
          <a:lstStyle/>
          <a:p>
            <a:r>
              <a:rPr lang="en-US" sz="3200" b="1" dirty="0">
                <a:solidFill>
                  <a:schemeClr val="bg1"/>
                </a:solidFill>
              </a:rPr>
              <a:t>Continue…</a:t>
            </a:r>
          </a:p>
        </p:txBody>
      </p:sp>
      <p:sp>
        <p:nvSpPr>
          <p:cNvPr id="3" name="Content Placeholder 2">
            <a:extLst>
              <a:ext uri="{FF2B5EF4-FFF2-40B4-BE49-F238E27FC236}">
                <a16:creationId xmlns:a16="http://schemas.microsoft.com/office/drawing/2014/main" xmlns="" id="{02E0DFDF-58ED-44AC-85A7-705E3B96550C}"/>
              </a:ext>
            </a:extLst>
          </p:cNvPr>
          <p:cNvSpPr>
            <a:spLocks noGrp="1"/>
          </p:cNvSpPr>
          <p:nvPr>
            <p:ph idx="1"/>
          </p:nvPr>
        </p:nvSpPr>
        <p:spPr>
          <a:xfrm>
            <a:off x="596348" y="583096"/>
            <a:ext cx="11012556" cy="5526155"/>
          </a:xfrm>
        </p:spPr>
        <p:txBody>
          <a:bodyPr/>
          <a:lstStyle/>
          <a:p>
            <a:r>
              <a:rPr lang="en-US" b="1" i="1" dirty="0">
                <a:solidFill>
                  <a:schemeClr val="bg1">
                    <a:lumMod val="95000"/>
                    <a:lumOff val="5000"/>
                  </a:schemeClr>
                </a:solidFill>
              </a:rPr>
              <a:t>The Mutual Participation Model - Shared Responsibility:</a:t>
            </a:r>
            <a:r>
              <a:rPr lang="en-US" dirty="0">
                <a:solidFill>
                  <a:schemeClr val="bg1">
                    <a:lumMod val="95000"/>
                    <a:lumOff val="5000"/>
                  </a:schemeClr>
                </a:solidFill>
              </a:rPr>
              <a:t> In the third model, the mutual participation model, the doctor and patient share responsibility for making decisions and planning the course of treatment. The patient and doctor are respectful of each other’s expectation, point of view, and values. Some have argued that this is the most appropriate model for chronic illnesses, such as rheumatoid arthritis and lupus, where patients are responsible for implementing their treatment and determining its efficacy</a:t>
            </a:r>
          </a:p>
          <a:p>
            <a:r>
              <a:rPr lang="en-US" b="1" dirty="0">
                <a:solidFill>
                  <a:schemeClr val="bg1">
                    <a:lumMod val="95000"/>
                    <a:lumOff val="5000"/>
                  </a:schemeClr>
                </a:solidFill>
              </a:rPr>
              <a:t>Informative/Consumer model:</a:t>
            </a:r>
            <a:r>
              <a:rPr lang="en-US" dirty="0">
                <a:solidFill>
                  <a:schemeClr val="bg1">
                    <a:lumMod val="95000"/>
                    <a:lumOff val="5000"/>
                  </a:schemeClr>
                </a:solidFill>
              </a:rPr>
              <a:t> This is also called the consumer model. Here, the physician acts as a proficient technical expert by defining appropriate factual information about possible treatments provided for the patient and implementing the patient’s selected intervention. In this model, the patient is in charge of the decision making for his medical condition. This kind of model is justified in a patient-centered medical location.</a:t>
            </a:r>
          </a:p>
          <a:p>
            <a:endParaRPr lang="en-US" dirty="0"/>
          </a:p>
        </p:txBody>
      </p:sp>
      <p:sp>
        <p:nvSpPr>
          <p:cNvPr id="4" name="Date Placeholder 3"/>
          <p:cNvSpPr>
            <a:spLocks noGrp="1"/>
          </p:cNvSpPr>
          <p:nvPr>
            <p:ph type="dt" sz="half" idx="10"/>
          </p:nvPr>
        </p:nvSpPr>
        <p:spPr/>
        <p:txBody>
          <a:bodyPr/>
          <a:lstStyle/>
          <a:p>
            <a:fld id="{461FA807-6442-409B-97D3-589D2BC1571E}"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14</a:t>
            </a:fld>
            <a:endParaRPr lang="en-US"/>
          </a:p>
        </p:txBody>
      </p:sp>
    </p:spTree>
    <p:extLst>
      <p:ext uri="{BB962C8B-B14F-4D97-AF65-F5344CB8AC3E}">
        <p14:creationId xmlns:p14="http://schemas.microsoft.com/office/powerpoint/2010/main" val="1345212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D6925-385F-4C98-9BC7-C688086108DA}"/>
              </a:ext>
            </a:extLst>
          </p:cNvPr>
          <p:cNvSpPr>
            <a:spLocks noGrp="1"/>
          </p:cNvSpPr>
          <p:nvPr>
            <p:ph type="title"/>
          </p:nvPr>
        </p:nvSpPr>
        <p:spPr>
          <a:xfrm>
            <a:off x="1141413" y="106018"/>
            <a:ext cx="9905998" cy="569844"/>
          </a:xfrm>
        </p:spPr>
        <p:txBody>
          <a:bodyPr>
            <a:normAutofit fontScale="90000"/>
          </a:bodyPr>
          <a:lstStyle/>
          <a:p>
            <a:r>
              <a:rPr lang="en-US" b="1" dirty="0">
                <a:solidFill>
                  <a:schemeClr val="bg1"/>
                </a:solidFill>
              </a:rPr>
              <a:t>Continue…</a:t>
            </a:r>
            <a:endParaRPr lang="en-US" dirty="0"/>
          </a:p>
        </p:txBody>
      </p:sp>
      <p:sp>
        <p:nvSpPr>
          <p:cNvPr id="3" name="Content Placeholder 2">
            <a:extLst>
              <a:ext uri="{FF2B5EF4-FFF2-40B4-BE49-F238E27FC236}">
                <a16:creationId xmlns:a16="http://schemas.microsoft.com/office/drawing/2014/main" xmlns="" id="{6DAAC9F1-39E8-4E38-B5FE-E50303BA7F53}"/>
              </a:ext>
            </a:extLst>
          </p:cNvPr>
          <p:cNvSpPr>
            <a:spLocks noGrp="1"/>
          </p:cNvSpPr>
          <p:nvPr>
            <p:ph idx="1"/>
          </p:nvPr>
        </p:nvSpPr>
        <p:spPr>
          <a:xfrm>
            <a:off x="410817" y="583096"/>
            <a:ext cx="11396869" cy="6056243"/>
          </a:xfrm>
        </p:spPr>
        <p:txBody>
          <a:bodyPr>
            <a:normAutofit lnSpcReduction="10000"/>
          </a:bodyPr>
          <a:lstStyle/>
          <a:p>
            <a:r>
              <a:rPr lang="en-US" b="1" dirty="0">
                <a:solidFill>
                  <a:schemeClr val="bg1">
                    <a:lumMod val="95000"/>
                    <a:lumOff val="5000"/>
                  </a:schemeClr>
                </a:solidFill>
              </a:rPr>
              <a:t>How to improve doctor-patient communication? : </a:t>
            </a:r>
            <a:r>
              <a:rPr lang="en-US" dirty="0">
                <a:solidFill>
                  <a:schemeClr val="bg1">
                    <a:lumMod val="95000"/>
                    <a:lumOff val="5000"/>
                  </a:schemeClr>
                </a:solidFill>
              </a:rPr>
              <a:t>There are following tips to improve the doctor patient relationship:</a:t>
            </a:r>
          </a:p>
          <a:p>
            <a:r>
              <a:rPr lang="en-US" b="1" dirty="0">
                <a:solidFill>
                  <a:schemeClr val="accent2">
                    <a:lumMod val="60000"/>
                    <a:lumOff val="40000"/>
                  </a:schemeClr>
                </a:solidFill>
              </a:rPr>
              <a:t>Be patient.</a:t>
            </a:r>
            <a:r>
              <a:rPr lang="en-US" dirty="0">
                <a:solidFill>
                  <a:schemeClr val="accent2">
                    <a:lumMod val="60000"/>
                    <a:lumOff val="40000"/>
                  </a:schemeClr>
                </a:solidFill>
              </a:rPr>
              <a:t>                                                              </a:t>
            </a:r>
            <a:r>
              <a:rPr lang="en-US" b="1" dirty="0">
                <a:solidFill>
                  <a:schemeClr val="accent2">
                    <a:lumMod val="60000"/>
                    <a:lumOff val="40000"/>
                  </a:schemeClr>
                </a:solidFill>
              </a:rPr>
              <a:t>Put Technology to Work</a:t>
            </a:r>
            <a:r>
              <a:rPr lang="en-US" dirty="0">
                <a:solidFill>
                  <a:schemeClr val="accent2">
                    <a:lumMod val="60000"/>
                    <a:lumOff val="40000"/>
                  </a:schemeClr>
                </a:solidFill>
              </a:rPr>
              <a:t>. </a:t>
            </a:r>
          </a:p>
          <a:p>
            <a:r>
              <a:rPr lang="en-US" b="1" dirty="0">
                <a:solidFill>
                  <a:schemeClr val="accent2">
                    <a:lumMod val="60000"/>
                    <a:lumOff val="40000"/>
                  </a:schemeClr>
                </a:solidFill>
              </a:rPr>
              <a:t>Be respectful.</a:t>
            </a:r>
            <a:r>
              <a:rPr lang="en-US" dirty="0">
                <a:solidFill>
                  <a:schemeClr val="accent2">
                    <a:lumMod val="60000"/>
                    <a:lumOff val="40000"/>
                  </a:schemeClr>
                </a:solidFill>
              </a:rPr>
              <a:t> </a:t>
            </a:r>
          </a:p>
          <a:p>
            <a:r>
              <a:rPr lang="en-US" b="1" dirty="0">
                <a:solidFill>
                  <a:schemeClr val="accent2">
                    <a:lumMod val="60000"/>
                    <a:lumOff val="40000"/>
                  </a:schemeClr>
                </a:solidFill>
              </a:rPr>
              <a:t>Be involved.</a:t>
            </a:r>
            <a:r>
              <a:rPr lang="en-US" dirty="0">
                <a:solidFill>
                  <a:schemeClr val="accent2">
                    <a:lumMod val="60000"/>
                    <a:lumOff val="40000"/>
                  </a:schemeClr>
                </a:solidFill>
              </a:rPr>
              <a:t> </a:t>
            </a:r>
          </a:p>
          <a:p>
            <a:r>
              <a:rPr lang="en-US" b="1" dirty="0">
                <a:solidFill>
                  <a:schemeClr val="accent2">
                    <a:lumMod val="60000"/>
                    <a:lumOff val="40000"/>
                  </a:schemeClr>
                </a:solidFill>
              </a:rPr>
              <a:t>Offer Empathy</a:t>
            </a:r>
            <a:r>
              <a:rPr lang="en-US" dirty="0">
                <a:solidFill>
                  <a:schemeClr val="accent2">
                    <a:lumMod val="60000"/>
                    <a:lumOff val="40000"/>
                  </a:schemeClr>
                </a:solidFill>
              </a:rPr>
              <a:t>. </a:t>
            </a:r>
          </a:p>
          <a:p>
            <a:r>
              <a:rPr lang="en-US" b="1" dirty="0">
                <a:solidFill>
                  <a:schemeClr val="accent2">
                    <a:lumMod val="60000"/>
                    <a:lumOff val="40000"/>
                  </a:schemeClr>
                </a:solidFill>
              </a:rPr>
              <a:t>Validate the Patient's Feelings</a:t>
            </a:r>
          </a:p>
          <a:p>
            <a:r>
              <a:rPr lang="en-US" b="1" dirty="0">
                <a:solidFill>
                  <a:schemeClr val="accent2">
                    <a:lumMod val="60000"/>
                    <a:lumOff val="40000"/>
                  </a:schemeClr>
                </a:solidFill>
              </a:rPr>
              <a:t>Negotiate.</a:t>
            </a:r>
            <a:r>
              <a:rPr lang="en-US" dirty="0">
                <a:solidFill>
                  <a:schemeClr val="accent2">
                    <a:lumMod val="60000"/>
                    <a:lumOff val="40000"/>
                  </a:schemeClr>
                </a:solidFill>
              </a:rPr>
              <a:t> </a:t>
            </a:r>
          </a:p>
          <a:p>
            <a:r>
              <a:rPr lang="en-US" b="1" dirty="0">
                <a:solidFill>
                  <a:schemeClr val="accent2">
                    <a:lumMod val="60000"/>
                    <a:lumOff val="40000"/>
                  </a:schemeClr>
                </a:solidFill>
              </a:rPr>
              <a:t>Cultivate Confidence.</a:t>
            </a:r>
            <a:r>
              <a:rPr lang="en-US" dirty="0">
                <a:solidFill>
                  <a:schemeClr val="accent2">
                    <a:lumMod val="60000"/>
                    <a:lumOff val="40000"/>
                  </a:schemeClr>
                </a:solidFill>
              </a:rPr>
              <a:t> </a:t>
            </a:r>
          </a:p>
          <a:p>
            <a:r>
              <a:rPr lang="en-US" b="1" dirty="0">
                <a:solidFill>
                  <a:schemeClr val="accent2">
                    <a:lumMod val="60000"/>
                    <a:lumOff val="40000"/>
                  </a:schemeClr>
                </a:solidFill>
              </a:rPr>
              <a:t>Take Time to Prepare</a:t>
            </a:r>
            <a:r>
              <a:rPr lang="en-US" dirty="0">
                <a:solidFill>
                  <a:schemeClr val="accent2">
                    <a:lumMod val="60000"/>
                    <a:lumOff val="40000"/>
                  </a:schemeClr>
                </a:solidFill>
              </a:rPr>
              <a:t>.</a:t>
            </a:r>
          </a:p>
          <a:p>
            <a:r>
              <a:rPr lang="en-US" b="1" dirty="0">
                <a:solidFill>
                  <a:schemeClr val="accent2">
                    <a:lumMod val="60000"/>
                    <a:lumOff val="40000"/>
                  </a:schemeClr>
                </a:solidFill>
              </a:rPr>
              <a:t>Put</a:t>
            </a:r>
            <a:r>
              <a:rPr lang="en-US" dirty="0">
                <a:solidFill>
                  <a:schemeClr val="accent2">
                    <a:lumMod val="60000"/>
                    <a:lumOff val="40000"/>
                  </a:schemeClr>
                </a:solidFill>
              </a:rPr>
              <a:t> </a:t>
            </a:r>
            <a:r>
              <a:rPr lang="en-US" b="1" dirty="0">
                <a:solidFill>
                  <a:schemeClr val="accent2">
                    <a:lumMod val="60000"/>
                    <a:lumOff val="40000"/>
                  </a:schemeClr>
                </a:solidFill>
              </a:rPr>
              <a:t>It in Writing</a:t>
            </a:r>
            <a:r>
              <a:rPr lang="en-US" dirty="0">
                <a:solidFill>
                  <a:schemeClr val="accent4">
                    <a:lumMod val="60000"/>
                    <a:lumOff val="40000"/>
                  </a:schemeClr>
                </a:solidFill>
              </a:rPr>
              <a:t>.</a:t>
            </a:r>
          </a:p>
          <a:p>
            <a:endParaRPr lang="en-US" dirty="0">
              <a:solidFill>
                <a:schemeClr val="bg1">
                  <a:lumMod val="95000"/>
                  <a:lumOff val="5000"/>
                </a:schemeClr>
              </a:solidFill>
            </a:endParaRPr>
          </a:p>
        </p:txBody>
      </p:sp>
      <p:sp>
        <p:nvSpPr>
          <p:cNvPr id="4" name="Date Placeholder 3"/>
          <p:cNvSpPr>
            <a:spLocks noGrp="1"/>
          </p:cNvSpPr>
          <p:nvPr>
            <p:ph type="dt" sz="half" idx="10"/>
          </p:nvPr>
        </p:nvSpPr>
        <p:spPr/>
        <p:txBody>
          <a:bodyPr/>
          <a:lstStyle/>
          <a:p>
            <a:fld id="{0D4235F4-C1CD-495A-8421-62A221352B33}"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15</a:t>
            </a:fld>
            <a:endParaRPr lang="en-US"/>
          </a:p>
        </p:txBody>
      </p:sp>
    </p:spTree>
    <p:extLst>
      <p:ext uri="{BB962C8B-B14F-4D97-AF65-F5344CB8AC3E}">
        <p14:creationId xmlns:p14="http://schemas.microsoft.com/office/powerpoint/2010/main" val="37993892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51662-7AAF-47D2-86B7-8B131CEE92C9}"/>
              </a:ext>
            </a:extLst>
          </p:cNvPr>
          <p:cNvSpPr>
            <a:spLocks noGrp="1"/>
          </p:cNvSpPr>
          <p:nvPr>
            <p:ph type="title"/>
          </p:nvPr>
        </p:nvSpPr>
        <p:spPr>
          <a:xfrm>
            <a:off x="1166191" y="265043"/>
            <a:ext cx="9881220" cy="901148"/>
          </a:xfrm>
        </p:spPr>
        <p:txBody>
          <a:bodyPr>
            <a:normAutofit fontScale="90000"/>
          </a:bodyPr>
          <a:lstStyle/>
          <a:p>
            <a:r>
              <a:rPr lang="en-US" b="1" dirty="0">
                <a:solidFill>
                  <a:schemeClr val="bg1">
                    <a:lumMod val="95000"/>
                    <a:lumOff val="5000"/>
                  </a:schemeClr>
                </a:solidFill>
              </a:rPr>
              <a:t>Thank you !!</a:t>
            </a:r>
            <a:br>
              <a:rPr lang="en-US" b="1" dirty="0">
                <a:solidFill>
                  <a:schemeClr val="bg1">
                    <a:lumMod val="95000"/>
                    <a:lumOff val="5000"/>
                  </a:schemeClr>
                </a:solidFill>
              </a:rPr>
            </a:br>
            <a:endParaRPr lang="en-US" dirty="0"/>
          </a:p>
        </p:txBody>
      </p:sp>
      <p:sp>
        <p:nvSpPr>
          <p:cNvPr id="3" name="Content Placeholder 2">
            <a:extLst>
              <a:ext uri="{FF2B5EF4-FFF2-40B4-BE49-F238E27FC236}">
                <a16:creationId xmlns:a16="http://schemas.microsoft.com/office/drawing/2014/main" xmlns="" id="{091F4094-C479-4F79-9610-20139E491597}"/>
              </a:ext>
            </a:extLst>
          </p:cNvPr>
          <p:cNvSpPr>
            <a:spLocks noGrp="1"/>
          </p:cNvSpPr>
          <p:nvPr>
            <p:ph idx="1"/>
          </p:nvPr>
        </p:nvSpPr>
        <p:spPr>
          <a:xfrm>
            <a:off x="384314" y="808382"/>
            <a:ext cx="11489634" cy="6003897"/>
          </a:xfrm>
        </p:spPr>
        <p:txBody>
          <a:bodyPr/>
          <a:lstStyle/>
          <a:p>
            <a:pPr marL="0" indent="0">
              <a:buNone/>
            </a:pPr>
            <a:endParaRPr lang="en-US" sz="4000" b="1" dirty="0">
              <a:solidFill>
                <a:schemeClr val="bg1">
                  <a:lumMod val="95000"/>
                  <a:lumOff val="5000"/>
                </a:schemeClr>
              </a:solidFill>
            </a:endParaRPr>
          </a:p>
          <a:p>
            <a:endParaRPr lang="en-US" dirty="0"/>
          </a:p>
          <a:p>
            <a:endParaRPr lang="en-US" dirty="0"/>
          </a:p>
          <a:p>
            <a:endParaRPr lang="en-US" dirty="0"/>
          </a:p>
          <a:p>
            <a:r>
              <a:rPr lang="en-US" sz="3200" b="1" dirty="0">
                <a:solidFill>
                  <a:schemeClr val="accent3">
                    <a:lumMod val="75000"/>
                  </a:schemeClr>
                </a:solidFill>
              </a:rPr>
              <a:t>Any </a:t>
            </a:r>
            <a:r>
              <a:rPr lang="en-US" sz="3200" b="1" dirty="0" smtClean="0">
                <a:solidFill>
                  <a:schemeClr val="accent3">
                    <a:lumMod val="75000"/>
                  </a:schemeClr>
                </a:solidFill>
              </a:rPr>
              <a:t>questions?</a:t>
            </a:r>
            <a:endParaRPr lang="en-US" sz="3200" b="1" dirty="0">
              <a:solidFill>
                <a:schemeClr val="accent3">
                  <a:lumMod val="75000"/>
                </a:schemeClr>
              </a:solidFill>
            </a:endParaRPr>
          </a:p>
          <a:p>
            <a:pPr marL="0" indent="0">
              <a:buNone/>
            </a:pPr>
            <a:endParaRPr lang="en-US" sz="3200" b="1" dirty="0">
              <a:solidFill>
                <a:schemeClr val="accent3">
                  <a:lumMod val="75000"/>
                </a:schemeClr>
              </a:solidFill>
            </a:endParaRPr>
          </a:p>
          <a:p>
            <a:pPr marL="0" indent="0">
              <a:buNone/>
            </a:pPr>
            <a:endParaRPr lang="en-US" sz="3200" b="1" dirty="0">
              <a:solidFill>
                <a:schemeClr val="accent3">
                  <a:lumMod val="75000"/>
                </a:schemeClr>
              </a:solidFill>
            </a:endParaRPr>
          </a:p>
          <a:p>
            <a:endParaRPr lang="en-US" dirty="0"/>
          </a:p>
          <a:p>
            <a:endParaRPr lang="en-US" dirty="0"/>
          </a:p>
        </p:txBody>
      </p:sp>
      <p:pic>
        <p:nvPicPr>
          <p:cNvPr id="7" name="Picture 6">
            <a:extLst>
              <a:ext uri="{FF2B5EF4-FFF2-40B4-BE49-F238E27FC236}">
                <a16:creationId xmlns:a16="http://schemas.microsoft.com/office/drawing/2014/main" xmlns="" id="{B48B8D45-9AD2-424E-86C4-C3A849C17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718" y="4244424"/>
            <a:ext cx="3226630" cy="2143125"/>
          </a:xfrm>
          <a:prstGeom prst="rect">
            <a:avLst/>
          </a:prstGeom>
        </p:spPr>
      </p:pic>
      <p:pic>
        <p:nvPicPr>
          <p:cNvPr id="9" name="Picture 8">
            <a:extLst>
              <a:ext uri="{FF2B5EF4-FFF2-40B4-BE49-F238E27FC236}">
                <a16:creationId xmlns:a16="http://schemas.microsoft.com/office/drawing/2014/main" xmlns="" id="{1711D283-6424-4BCE-91CC-0AD151FDD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792" y="881180"/>
            <a:ext cx="3485321" cy="2547820"/>
          </a:xfrm>
          <a:prstGeom prst="rect">
            <a:avLst/>
          </a:prstGeom>
        </p:spPr>
      </p:pic>
      <p:sp>
        <p:nvSpPr>
          <p:cNvPr id="4" name="Date Placeholder 3"/>
          <p:cNvSpPr>
            <a:spLocks noGrp="1"/>
          </p:cNvSpPr>
          <p:nvPr>
            <p:ph type="dt" sz="half" idx="10"/>
          </p:nvPr>
        </p:nvSpPr>
        <p:spPr/>
        <p:txBody>
          <a:bodyPr/>
          <a:lstStyle/>
          <a:p>
            <a:fld id="{46B40569-2E66-4CD3-9B8A-61F73119694B}"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16</a:t>
            </a:fld>
            <a:endParaRPr lang="en-US"/>
          </a:p>
        </p:txBody>
      </p:sp>
    </p:spTree>
    <p:extLst>
      <p:ext uri="{BB962C8B-B14F-4D97-AF65-F5344CB8AC3E}">
        <p14:creationId xmlns:p14="http://schemas.microsoft.com/office/powerpoint/2010/main" val="623463494"/>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CD673F-1DF4-4271-AA2B-35DA912E85B7}"/>
              </a:ext>
            </a:extLst>
          </p:cNvPr>
          <p:cNvSpPr>
            <a:spLocks noGrp="1"/>
          </p:cNvSpPr>
          <p:nvPr>
            <p:ph type="title"/>
          </p:nvPr>
        </p:nvSpPr>
        <p:spPr>
          <a:xfrm>
            <a:off x="685800" y="1"/>
            <a:ext cx="10820400" cy="927652"/>
          </a:xfrm>
        </p:spPr>
        <p:txBody>
          <a:bodyPr/>
          <a:lstStyle/>
          <a:p>
            <a:pPr algn="l"/>
            <a:r>
              <a:rPr lang="en-US" b="1" dirty="0">
                <a:solidFill>
                  <a:schemeClr val="bg2">
                    <a:lumMod val="75000"/>
                  </a:schemeClr>
                </a:solidFill>
                <a:latin typeface="Calibri" panose="020F0502020204030204" pitchFamily="34" charset="0"/>
                <a:cs typeface="Calibri" panose="020F0502020204030204" pitchFamily="34" charset="0"/>
              </a:rPr>
              <a:t>Definition:</a:t>
            </a:r>
            <a:r>
              <a:rPr lang="en-US" b="1" dirty="0">
                <a:solidFill>
                  <a:schemeClr val="accent3">
                    <a:lumMod val="40000"/>
                    <a:lumOff val="60000"/>
                  </a:schemeClr>
                </a:solidFill>
                <a:latin typeface="Calibri" panose="020F0502020204030204" pitchFamily="34" charset="0"/>
                <a:cs typeface="Calibri" panose="020F0502020204030204" pitchFamily="34" charset="0"/>
              </a:rPr>
              <a:t> </a:t>
            </a:r>
            <a:endParaRPr lang="en-US" dirty="0">
              <a:solidFill>
                <a:schemeClr val="accent3">
                  <a:lumMod val="40000"/>
                  <a:lumOff val="6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6760D6A-4126-439A-BC8E-C26537387BCF}"/>
              </a:ext>
            </a:extLst>
          </p:cNvPr>
          <p:cNvSpPr>
            <a:spLocks noGrp="1"/>
          </p:cNvSpPr>
          <p:nvPr>
            <p:ph idx="1"/>
          </p:nvPr>
        </p:nvSpPr>
        <p:spPr>
          <a:xfrm>
            <a:off x="881270" y="710596"/>
            <a:ext cx="10820400" cy="5436807"/>
          </a:xfrm>
        </p:spPr>
        <p:txBody>
          <a:bodyPr>
            <a:normAutofit/>
          </a:bodyPr>
          <a:lstStyle/>
          <a:p>
            <a:pPr marL="0" indent="0">
              <a:buNone/>
            </a:pPr>
            <a:r>
              <a:rPr lang="en-US" sz="3600" dirty="0">
                <a:solidFill>
                  <a:schemeClr val="bg2">
                    <a:lumMod val="75000"/>
                  </a:schemeClr>
                </a:solidFill>
                <a:latin typeface="Calibri" panose="020F0502020204030204" pitchFamily="34" charset="0"/>
                <a:cs typeface="Calibri" panose="020F0502020204030204" pitchFamily="34" charset="0"/>
              </a:rPr>
              <a:t>All the interactions between a patient and a health care </a:t>
            </a:r>
          </a:p>
          <a:p>
            <a:pPr marL="0" indent="0">
              <a:buNone/>
            </a:pPr>
            <a:r>
              <a:rPr lang="en-US" sz="3600" dirty="0">
                <a:solidFill>
                  <a:schemeClr val="bg2">
                    <a:lumMod val="75000"/>
                  </a:schemeClr>
                </a:solidFill>
                <a:latin typeface="Calibri" panose="020F0502020204030204" pitchFamily="34" charset="0"/>
                <a:cs typeface="Calibri" panose="020F0502020204030204" pitchFamily="34" charset="0"/>
              </a:rPr>
              <a:t>professional. These Interactions establish the basis for       interpersonal trust, compliance, and satisfaction.  (Medical Dictionary, 2009)</a:t>
            </a:r>
            <a:endParaRPr lang="en-US" sz="3600" i="1" dirty="0">
              <a:solidFill>
                <a:schemeClr val="bg2">
                  <a:lumMod val="75000"/>
                </a:schemeClr>
              </a:solidFill>
              <a:latin typeface="Calibri" panose="020F0502020204030204" pitchFamily="34" charset="0"/>
              <a:cs typeface="Calibri" panose="020F0502020204030204" pitchFamily="34" charset="0"/>
            </a:endParaRPr>
          </a:p>
          <a:p>
            <a:pPr marL="0" indent="0">
              <a:buNone/>
            </a:pPr>
            <a:r>
              <a:rPr lang="en-US" sz="3600" b="1" i="1" dirty="0">
                <a:solidFill>
                  <a:schemeClr val="bg1">
                    <a:lumMod val="95000"/>
                    <a:lumOff val="5000"/>
                  </a:schemeClr>
                </a:solidFill>
              </a:rPr>
              <a:t>William Osler said:</a:t>
            </a:r>
          </a:p>
          <a:p>
            <a:pPr marL="0" indent="0" algn="ctr">
              <a:buNone/>
            </a:pPr>
            <a:r>
              <a:rPr lang="en-US" sz="4000" i="1" dirty="0"/>
              <a:t>   </a:t>
            </a:r>
            <a:r>
              <a:rPr lang="en-US" sz="4000" i="1" dirty="0">
                <a:solidFill>
                  <a:schemeClr val="bg1">
                    <a:lumMod val="95000"/>
                    <a:lumOff val="5000"/>
                  </a:schemeClr>
                </a:solidFill>
              </a:rPr>
              <a:t>“The good physician treats the disease the great physician treats the patient who has the disease”</a:t>
            </a:r>
          </a:p>
        </p:txBody>
      </p:sp>
      <p:sp>
        <p:nvSpPr>
          <p:cNvPr id="4" name="Date Placeholder 3"/>
          <p:cNvSpPr>
            <a:spLocks noGrp="1"/>
          </p:cNvSpPr>
          <p:nvPr>
            <p:ph type="dt" sz="half" idx="10"/>
          </p:nvPr>
        </p:nvSpPr>
        <p:spPr/>
        <p:txBody>
          <a:bodyPr/>
          <a:lstStyle/>
          <a:p>
            <a:fld id="{5322CDC9-20BB-4E19-A9F5-C7FDD813413D}"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2</a:t>
            </a:fld>
            <a:endParaRPr lang="en-US"/>
          </a:p>
        </p:txBody>
      </p:sp>
    </p:spTree>
    <p:extLst>
      <p:ext uri="{BB962C8B-B14F-4D97-AF65-F5344CB8AC3E}">
        <p14:creationId xmlns:p14="http://schemas.microsoft.com/office/powerpoint/2010/main" val="1240103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12BB40-2FC6-41CA-A57E-C74C17355D84}"/>
              </a:ext>
            </a:extLst>
          </p:cNvPr>
          <p:cNvSpPr>
            <a:spLocks noGrp="1"/>
          </p:cNvSpPr>
          <p:nvPr>
            <p:ph type="title"/>
          </p:nvPr>
        </p:nvSpPr>
        <p:spPr>
          <a:xfrm>
            <a:off x="1141413" y="119270"/>
            <a:ext cx="9905998" cy="1126434"/>
          </a:xfrm>
        </p:spPr>
        <p:txBody>
          <a:bodyPr/>
          <a:lstStyle/>
          <a:p>
            <a:r>
              <a:rPr lang="en-US" b="1" dirty="0">
                <a:solidFill>
                  <a:schemeClr val="bg2">
                    <a:lumMod val="75000"/>
                  </a:schemeClr>
                </a:solidFill>
              </a:rPr>
              <a:t>How patient doctor relationship evolved? </a:t>
            </a:r>
            <a:endParaRPr lang="en-US" dirty="0">
              <a:solidFill>
                <a:schemeClr val="bg2">
                  <a:lumMod val="75000"/>
                </a:schemeClr>
              </a:solidFill>
            </a:endParaRPr>
          </a:p>
        </p:txBody>
      </p:sp>
      <p:sp>
        <p:nvSpPr>
          <p:cNvPr id="3" name="Content Placeholder 2">
            <a:extLst>
              <a:ext uri="{FF2B5EF4-FFF2-40B4-BE49-F238E27FC236}">
                <a16:creationId xmlns:a16="http://schemas.microsoft.com/office/drawing/2014/main" xmlns="" id="{F074E0A8-D626-4051-8EA3-FA24AD4B64F8}"/>
              </a:ext>
            </a:extLst>
          </p:cNvPr>
          <p:cNvSpPr>
            <a:spLocks noGrp="1"/>
          </p:cNvSpPr>
          <p:nvPr>
            <p:ph idx="1"/>
          </p:nvPr>
        </p:nvSpPr>
        <p:spPr>
          <a:xfrm>
            <a:off x="1141412" y="927652"/>
            <a:ext cx="9905999" cy="5698435"/>
          </a:xfrm>
        </p:spPr>
        <p:txBody>
          <a:bodyPr>
            <a:normAutofit fontScale="70000" lnSpcReduction="20000"/>
          </a:bodyPr>
          <a:lstStyle/>
          <a:p>
            <a:r>
              <a:rPr lang="en-US" sz="4500" dirty="0">
                <a:solidFill>
                  <a:schemeClr val="bg1">
                    <a:lumMod val="95000"/>
                    <a:lumOff val="5000"/>
                  </a:schemeClr>
                </a:solidFill>
              </a:rPr>
              <a:t>The relationship between patient and doctor has been analyzed since the early </a:t>
            </a:r>
            <a:r>
              <a:rPr lang="en-US" sz="4500" b="1" dirty="0">
                <a:solidFill>
                  <a:schemeClr val="bg1">
                    <a:lumMod val="95000"/>
                    <a:lumOff val="5000"/>
                  </a:schemeClr>
                </a:solidFill>
              </a:rPr>
              <a:t>1900's.</a:t>
            </a:r>
            <a:r>
              <a:rPr lang="en-US" sz="4500" dirty="0">
                <a:solidFill>
                  <a:schemeClr val="bg1">
                    <a:lumMod val="95000"/>
                    <a:lumOff val="5000"/>
                  </a:schemeClr>
                </a:solidFill>
              </a:rPr>
              <a:t> </a:t>
            </a:r>
          </a:p>
          <a:p>
            <a:r>
              <a:rPr lang="en-US" sz="4500" b="1" i="1" dirty="0">
                <a:solidFill>
                  <a:schemeClr val="bg1">
                    <a:lumMod val="95000"/>
                    <a:lumOff val="5000"/>
                  </a:schemeClr>
                </a:solidFill>
              </a:rPr>
              <a:t>Parsons</a:t>
            </a:r>
            <a:r>
              <a:rPr lang="en-US" sz="4500" dirty="0">
                <a:solidFill>
                  <a:schemeClr val="bg1">
                    <a:lumMod val="95000"/>
                    <a:lumOff val="5000"/>
                  </a:schemeClr>
                </a:solidFill>
              </a:rPr>
              <a:t> was the earliest sociologist to examine the doctor-patient relationship. He regarded illness as a form of social deviance (impairs normal role performance, affects smooth functioning of the society). </a:t>
            </a:r>
          </a:p>
          <a:p>
            <a:r>
              <a:rPr lang="en-US" sz="4500" dirty="0">
                <a:solidFill>
                  <a:schemeClr val="bg1">
                    <a:lumMod val="95000"/>
                    <a:lumOff val="5000"/>
                  </a:schemeClr>
                </a:solidFill>
              </a:rPr>
              <a:t>In the middle of the century when science and technology emerged, interpersonal aspects of health care were overshadowed. There is now a renewed interest in medicine as a social process. A doctor can do as much harm to a patient with the slip of a word as with the slip of a knife.</a:t>
            </a:r>
          </a:p>
          <a:p>
            <a:endParaRPr lang="en-US" sz="4500" dirty="0">
              <a:solidFill>
                <a:schemeClr val="bg1">
                  <a:lumMod val="95000"/>
                  <a:lumOff val="5000"/>
                </a:schemeClr>
              </a:solidFill>
            </a:endParaRPr>
          </a:p>
          <a:p>
            <a:endParaRPr lang="en-US" sz="3200" dirty="0"/>
          </a:p>
          <a:p>
            <a:endParaRPr lang="en-US" dirty="0"/>
          </a:p>
        </p:txBody>
      </p:sp>
      <p:sp>
        <p:nvSpPr>
          <p:cNvPr id="4" name="Date Placeholder 3"/>
          <p:cNvSpPr>
            <a:spLocks noGrp="1"/>
          </p:cNvSpPr>
          <p:nvPr>
            <p:ph type="dt" sz="half" idx="10"/>
          </p:nvPr>
        </p:nvSpPr>
        <p:spPr/>
        <p:txBody>
          <a:bodyPr/>
          <a:lstStyle/>
          <a:p>
            <a:fld id="{3CFD4B76-D371-45B8-BBA1-C15593383D0B}"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3</a:t>
            </a:fld>
            <a:endParaRPr lang="en-US"/>
          </a:p>
        </p:txBody>
      </p:sp>
    </p:spTree>
    <p:extLst>
      <p:ext uri="{BB962C8B-B14F-4D97-AF65-F5344CB8AC3E}">
        <p14:creationId xmlns:p14="http://schemas.microsoft.com/office/powerpoint/2010/main" val="3594865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BBAF5-B82D-4912-831D-65D8AA0DF33F}"/>
              </a:ext>
            </a:extLst>
          </p:cNvPr>
          <p:cNvSpPr>
            <a:spLocks noGrp="1"/>
          </p:cNvSpPr>
          <p:nvPr>
            <p:ph type="title"/>
          </p:nvPr>
        </p:nvSpPr>
        <p:spPr>
          <a:xfrm>
            <a:off x="1141412" y="167944"/>
            <a:ext cx="9905998" cy="1250039"/>
          </a:xfrm>
        </p:spPr>
        <p:txBody>
          <a:bodyPr>
            <a:normAutofit/>
          </a:bodyPr>
          <a:lstStyle/>
          <a:p>
            <a:r>
              <a:rPr lang="en-US" sz="4000" b="1" dirty="0">
                <a:solidFill>
                  <a:schemeClr val="bg1">
                    <a:lumMod val="95000"/>
                    <a:lumOff val="5000"/>
                  </a:schemeClr>
                </a:solidFill>
              </a:rPr>
              <a:t>What is doctor- patient relationship? </a:t>
            </a:r>
            <a:endParaRPr lang="en-US" sz="4000"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xmlns="" id="{341EDB2F-EC30-4BAC-94A8-F193F818E82F}"/>
              </a:ext>
            </a:extLst>
          </p:cNvPr>
          <p:cNvSpPr>
            <a:spLocks noGrp="1"/>
          </p:cNvSpPr>
          <p:nvPr>
            <p:ph idx="1"/>
          </p:nvPr>
        </p:nvSpPr>
        <p:spPr>
          <a:xfrm>
            <a:off x="1141412" y="1046923"/>
            <a:ext cx="9905999" cy="5643134"/>
          </a:xfrm>
        </p:spPr>
        <p:txBody>
          <a:bodyPr/>
          <a:lstStyle/>
          <a:p>
            <a:r>
              <a:rPr lang="en-US" sz="4000" dirty="0">
                <a:solidFill>
                  <a:schemeClr val="bg1">
                    <a:lumMod val="95000"/>
                    <a:lumOff val="5000"/>
                  </a:schemeClr>
                </a:solidFill>
              </a:rPr>
              <a:t> It is the ability to gather information in order to facilitate:</a:t>
            </a:r>
          </a:p>
          <a:p>
            <a:r>
              <a:rPr lang="en-US" sz="4000" dirty="0">
                <a:solidFill>
                  <a:schemeClr val="bg1">
                    <a:lumMod val="95000"/>
                    <a:lumOff val="5000"/>
                  </a:schemeClr>
                </a:solidFill>
              </a:rPr>
              <a:t>accurate diagnosis</a:t>
            </a:r>
          </a:p>
          <a:p>
            <a:r>
              <a:rPr lang="en-US" sz="4000" dirty="0">
                <a:solidFill>
                  <a:schemeClr val="bg1">
                    <a:lumMod val="95000"/>
                    <a:lumOff val="5000"/>
                  </a:schemeClr>
                </a:solidFill>
              </a:rPr>
              <a:t>counsel appropriately</a:t>
            </a:r>
          </a:p>
          <a:p>
            <a:r>
              <a:rPr lang="en-US" sz="4000" dirty="0">
                <a:solidFill>
                  <a:schemeClr val="bg1">
                    <a:lumMod val="95000"/>
                    <a:lumOff val="5000"/>
                  </a:schemeClr>
                </a:solidFill>
              </a:rPr>
              <a:t>give therapeutic instructions</a:t>
            </a:r>
          </a:p>
          <a:p>
            <a:r>
              <a:rPr lang="en-US" sz="4000" dirty="0">
                <a:solidFill>
                  <a:schemeClr val="bg1">
                    <a:lumMod val="95000"/>
                    <a:lumOff val="5000"/>
                  </a:schemeClr>
                </a:solidFill>
              </a:rPr>
              <a:t>establish caring relationships with patients</a:t>
            </a:r>
          </a:p>
        </p:txBody>
      </p:sp>
      <p:sp>
        <p:nvSpPr>
          <p:cNvPr id="4" name="Date Placeholder 3"/>
          <p:cNvSpPr>
            <a:spLocks noGrp="1"/>
          </p:cNvSpPr>
          <p:nvPr>
            <p:ph type="dt" sz="half" idx="10"/>
          </p:nvPr>
        </p:nvSpPr>
        <p:spPr/>
        <p:txBody>
          <a:bodyPr/>
          <a:lstStyle/>
          <a:p>
            <a:fld id="{BF7E9D80-B90C-40AA-BDDB-0D74F06BC05D}"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4</a:t>
            </a:fld>
            <a:endParaRPr lang="en-US"/>
          </a:p>
        </p:txBody>
      </p:sp>
    </p:spTree>
    <p:extLst>
      <p:ext uri="{BB962C8B-B14F-4D97-AF65-F5344CB8AC3E}">
        <p14:creationId xmlns:p14="http://schemas.microsoft.com/office/powerpoint/2010/main" val="39691883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6F2B4-54FF-4E86-A0B7-DD65D6713A2E}"/>
              </a:ext>
            </a:extLst>
          </p:cNvPr>
          <p:cNvSpPr>
            <a:spLocks noGrp="1"/>
          </p:cNvSpPr>
          <p:nvPr>
            <p:ph type="title"/>
          </p:nvPr>
        </p:nvSpPr>
        <p:spPr>
          <a:xfrm>
            <a:off x="1141412" y="0"/>
            <a:ext cx="9905998" cy="1166191"/>
          </a:xfrm>
        </p:spPr>
        <p:txBody>
          <a:bodyPr>
            <a:normAutofit/>
          </a:bodyPr>
          <a:lstStyle/>
          <a:p>
            <a:pPr algn="ctr"/>
            <a:r>
              <a:rPr lang="en-US" b="1" dirty="0"/>
              <a:t> </a:t>
            </a:r>
            <a:r>
              <a:rPr lang="en-US" b="1" dirty="0">
                <a:solidFill>
                  <a:schemeClr val="bg1">
                    <a:lumMod val="95000"/>
                    <a:lumOff val="5000"/>
                  </a:schemeClr>
                </a:solidFill>
                <a:latin typeface="Calibri" panose="020F0502020204030204" pitchFamily="34" charset="0"/>
                <a:cs typeface="Calibri" panose="020F0502020204030204" pitchFamily="34" charset="0"/>
              </a:rPr>
              <a:t>Main Components of doctor-patient relationship: </a:t>
            </a:r>
            <a:endParaRPr lang="en-US" dirty="0">
              <a:solidFill>
                <a:schemeClr val="bg1">
                  <a:lumMod val="95000"/>
                  <a:lumOff val="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8690A8EF-A7E6-4D72-82F9-A5F3D52DF14F}"/>
              </a:ext>
            </a:extLst>
          </p:cNvPr>
          <p:cNvSpPr>
            <a:spLocks noGrp="1"/>
          </p:cNvSpPr>
          <p:nvPr>
            <p:ph idx="1"/>
          </p:nvPr>
        </p:nvSpPr>
        <p:spPr>
          <a:xfrm>
            <a:off x="1141412" y="1007166"/>
            <a:ext cx="9905999" cy="5671930"/>
          </a:xfrm>
        </p:spPr>
        <p:txBody>
          <a:bodyPr>
            <a:normAutofit/>
          </a:bodyPr>
          <a:lstStyle/>
          <a:p>
            <a:r>
              <a:rPr lang="en-US" sz="4000" dirty="0">
                <a:solidFill>
                  <a:schemeClr val="bg1">
                    <a:lumMod val="95000"/>
                    <a:lumOff val="5000"/>
                  </a:schemeClr>
                </a:solidFill>
              </a:rPr>
              <a:t>The doctor-patient relationship crosses two dimensions:</a:t>
            </a:r>
          </a:p>
          <a:p>
            <a:pPr lvl="0"/>
            <a:endParaRPr lang="en-US" sz="4000" dirty="0">
              <a:solidFill>
                <a:schemeClr val="bg2">
                  <a:lumMod val="50000"/>
                </a:schemeClr>
              </a:solidFill>
            </a:endParaRPr>
          </a:p>
          <a:p>
            <a:pPr lvl="0"/>
            <a:r>
              <a:rPr lang="en-US" sz="4000" dirty="0">
                <a:solidFill>
                  <a:schemeClr val="bg2">
                    <a:lumMod val="50000"/>
                  </a:schemeClr>
                </a:solidFill>
              </a:rPr>
              <a:t>instrumental</a:t>
            </a:r>
          </a:p>
          <a:p>
            <a:pPr lvl="0"/>
            <a:endParaRPr lang="en-US" sz="4000" dirty="0">
              <a:solidFill>
                <a:schemeClr val="bg2">
                  <a:lumMod val="50000"/>
                </a:schemeClr>
              </a:solidFill>
            </a:endParaRPr>
          </a:p>
          <a:p>
            <a:pPr lvl="0"/>
            <a:r>
              <a:rPr lang="en-US" sz="4000" dirty="0">
                <a:solidFill>
                  <a:schemeClr val="bg2">
                    <a:lumMod val="50000"/>
                  </a:schemeClr>
                </a:solidFill>
              </a:rPr>
              <a:t>Expressive</a:t>
            </a:r>
          </a:p>
          <a:p>
            <a:endParaRPr lang="en-US" sz="3200" dirty="0">
              <a:solidFill>
                <a:schemeClr val="bg1">
                  <a:lumMod val="95000"/>
                  <a:lumOff val="5000"/>
                </a:schemeClr>
              </a:solidFill>
            </a:endParaRPr>
          </a:p>
        </p:txBody>
      </p:sp>
      <p:sp>
        <p:nvSpPr>
          <p:cNvPr id="4" name="Date Placeholder 3"/>
          <p:cNvSpPr>
            <a:spLocks noGrp="1"/>
          </p:cNvSpPr>
          <p:nvPr>
            <p:ph type="dt" sz="half" idx="10"/>
          </p:nvPr>
        </p:nvSpPr>
        <p:spPr/>
        <p:txBody>
          <a:bodyPr/>
          <a:lstStyle/>
          <a:p>
            <a:fld id="{BC44F3E6-5DC9-41A3-8E51-77DAA06EE340}"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5</a:t>
            </a:fld>
            <a:endParaRPr lang="en-US"/>
          </a:p>
        </p:txBody>
      </p:sp>
    </p:spTree>
    <p:extLst>
      <p:ext uri="{BB962C8B-B14F-4D97-AF65-F5344CB8AC3E}">
        <p14:creationId xmlns:p14="http://schemas.microsoft.com/office/powerpoint/2010/main" val="42408421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DBE45-BCEA-41BF-A0AE-601F7BC35EED}"/>
              </a:ext>
            </a:extLst>
          </p:cNvPr>
          <p:cNvSpPr>
            <a:spLocks noGrp="1"/>
          </p:cNvSpPr>
          <p:nvPr>
            <p:ph type="title"/>
          </p:nvPr>
        </p:nvSpPr>
        <p:spPr>
          <a:xfrm>
            <a:off x="1141413" y="172278"/>
            <a:ext cx="9905998" cy="649357"/>
          </a:xfrm>
        </p:spPr>
        <p:txBody>
          <a:bodyPr/>
          <a:lstStyle/>
          <a:p>
            <a:r>
              <a:rPr lang="en-US" b="1" dirty="0">
                <a:solidFill>
                  <a:schemeClr val="bg1">
                    <a:lumMod val="95000"/>
                    <a:lumOff val="5000"/>
                  </a:schemeClr>
                </a:solidFill>
              </a:rPr>
              <a:t>Continue…</a:t>
            </a:r>
          </a:p>
        </p:txBody>
      </p:sp>
      <p:sp>
        <p:nvSpPr>
          <p:cNvPr id="3" name="Content Placeholder 2">
            <a:extLst>
              <a:ext uri="{FF2B5EF4-FFF2-40B4-BE49-F238E27FC236}">
                <a16:creationId xmlns:a16="http://schemas.microsoft.com/office/drawing/2014/main" xmlns="" id="{7EAB9BA7-B631-4D6F-90CD-36160CB83B01}"/>
              </a:ext>
            </a:extLst>
          </p:cNvPr>
          <p:cNvSpPr>
            <a:spLocks noGrp="1"/>
          </p:cNvSpPr>
          <p:nvPr>
            <p:ph idx="1"/>
          </p:nvPr>
        </p:nvSpPr>
        <p:spPr>
          <a:xfrm>
            <a:off x="1141413" y="665921"/>
            <a:ext cx="9905999" cy="5854149"/>
          </a:xfrm>
        </p:spPr>
        <p:txBody>
          <a:bodyPr>
            <a:normAutofit lnSpcReduction="10000"/>
          </a:bodyPr>
          <a:lstStyle/>
          <a:p>
            <a:r>
              <a:rPr lang="en-US" sz="3200" b="1" dirty="0">
                <a:solidFill>
                  <a:schemeClr val="bg1">
                    <a:lumMod val="95000"/>
                    <a:lumOff val="5000"/>
                  </a:schemeClr>
                </a:solidFill>
              </a:rPr>
              <a:t>Instrumental:</a:t>
            </a:r>
            <a:r>
              <a:rPr lang="en-US" sz="3200" dirty="0">
                <a:solidFill>
                  <a:schemeClr val="bg1">
                    <a:lumMod val="95000"/>
                    <a:lumOff val="5000"/>
                  </a:schemeClr>
                </a:solidFill>
              </a:rPr>
              <a:t> It is the competence of the doctor in performing the technical aspects of care such as:</a:t>
            </a:r>
          </a:p>
          <a:p>
            <a:pPr lvl="0"/>
            <a:r>
              <a:rPr lang="en-US" sz="3200" u="sng" dirty="0">
                <a:solidFill>
                  <a:schemeClr val="bg1">
                    <a:lumMod val="95000"/>
                    <a:lumOff val="5000"/>
                  </a:schemeClr>
                </a:solidFill>
              </a:rPr>
              <a:t>performing </a:t>
            </a:r>
            <a:r>
              <a:rPr lang="en-US" sz="3200" dirty="0">
                <a:solidFill>
                  <a:schemeClr val="bg1">
                    <a:lumMod val="95000"/>
                    <a:lumOff val="5000"/>
                  </a:schemeClr>
                </a:solidFill>
                <a:hlinkClick r:id="rId2">
                  <a:extLst>
                    <a:ext uri="{A12FA001-AC4F-418D-AE19-62706E023703}">
                      <ahyp:hlinkClr xmlns:ahyp="http://schemas.microsoft.com/office/drawing/2018/hyperlinkcolor" xmlns="" val="tx"/>
                    </a:ext>
                  </a:extLst>
                </a:hlinkClick>
              </a:rPr>
              <a:t>diagnostic tests</a:t>
            </a:r>
            <a:endParaRPr lang="en-US" sz="3200" dirty="0">
              <a:solidFill>
                <a:schemeClr val="bg1">
                  <a:lumMod val="95000"/>
                  <a:lumOff val="5000"/>
                </a:schemeClr>
              </a:solidFill>
            </a:endParaRPr>
          </a:p>
          <a:p>
            <a:pPr lvl="0"/>
            <a:r>
              <a:rPr lang="en-US" sz="3200" dirty="0">
                <a:solidFill>
                  <a:schemeClr val="bg1">
                    <a:lumMod val="95000"/>
                    <a:lumOff val="5000"/>
                  </a:schemeClr>
                </a:solidFill>
                <a:hlinkClick r:id="rId3">
                  <a:extLst>
                    <a:ext uri="{A12FA001-AC4F-418D-AE19-62706E023703}">
                      <ahyp:hlinkClr xmlns:ahyp="http://schemas.microsoft.com/office/drawing/2018/hyperlinkcolor" xmlns="" val="tx"/>
                    </a:ext>
                  </a:extLst>
                </a:hlinkClick>
              </a:rPr>
              <a:t>physical examinations</a:t>
            </a:r>
            <a:endParaRPr lang="en-US" sz="3200" dirty="0">
              <a:solidFill>
                <a:schemeClr val="bg1">
                  <a:lumMod val="95000"/>
                  <a:lumOff val="5000"/>
                </a:schemeClr>
              </a:solidFill>
            </a:endParaRPr>
          </a:p>
          <a:p>
            <a:r>
              <a:rPr lang="en-US" sz="3200" dirty="0">
                <a:solidFill>
                  <a:schemeClr val="bg1">
                    <a:lumMod val="95000"/>
                    <a:lumOff val="5000"/>
                  </a:schemeClr>
                </a:solidFill>
                <a:hlinkClick r:id="rId4">
                  <a:extLst>
                    <a:ext uri="{A12FA001-AC4F-418D-AE19-62706E023703}">
                      <ahyp:hlinkClr xmlns:ahyp="http://schemas.microsoft.com/office/drawing/2018/hyperlinkcolor" xmlns="" val="tx"/>
                    </a:ext>
                  </a:extLst>
                </a:hlinkClick>
              </a:rPr>
              <a:t>prescribing treatments</a:t>
            </a:r>
            <a:endParaRPr lang="en-US" sz="3200" dirty="0">
              <a:solidFill>
                <a:schemeClr val="bg1">
                  <a:lumMod val="95000"/>
                  <a:lumOff val="5000"/>
                </a:schemeClr>
              </a:solidFill>
            </a:endParaRPr>
          </a:p>
          <a:p>
            <a:pPr marL="0" indent="0">
              <a:buNone/>
            </a:pPr>
            <a:r>
              <a:rPr lang="en-US" sz="3200" b="1" dirty="0">
                <a:solidFill>
                  <a:schemeClr val="bg1">
                    <a:lumMod val="95000"/>
                    <a:lumOff val="5000"/>
                  </a:schemeClr>
                </a:solidFill>
              </a:rPr>
              <a:t>Expressive component: </a:t>
            </a:r>
            <a:r>
              <a:rPr lang="en-US" sz="3200" dirty="0">
                <a:solidFill>
                  <a:schemeClr val="bg1">
                    <a:lumMod val="95000"/>
                    <a:lumOff val="5000"/>
                  </a:schemeClr>
                </a:solidFill>
              </a:rPr>
              <a:t>The expressive component reflects the art of medicine, including the affective portion of the interaction such as warmth and empathy, and how the doctor approaches the patient.</a:t>
            </a:r>
          </a:p>
          <a:p>
            <a:endParaRPr lang="en-US" dirty="0"/>
          </a:p>
        </p:txBody>
      </p:sp>
      <p:sp>
        <p:nvSpPr>
          <p:cNvPr id="4" name="Date Placeholder 3"/>
          <p:cNvSpPr>
            <a:spLocks noGrp="1"/>
          </p:cNvSpPr>
          <p:nvPr>
            <p:ph type="dt" sz="half" idx="10"/>
          </p:nvPr>
        </p:nvSpPr>
        <p:spPr/>
        <p:txBody>
          <a:bodyPr/>
          <a:lstStyle/>
          <a:p>
            <a:fld id="{5FE87E96-2DE5-407D-B8A8-A3FCE77B14FB}"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6</a:t>
            </a:fld>
            <a:endParaRPr lang="en-US"/>
          </a:p>
        </p:txBody>
      </p:sp>
    </p:spTree>
    <p:extLst>
      <p:ext uri="{BB962C8B-B14F-4D97-AF65-F5344CB8AC3E}">
        <p14:creationId xmlns:p14="http://schemas.microsoft.com/office/powerpoint/2010/main" val="302091554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8964E-D102-44B5-9503-37C8689AB7F9}"/>
              </a:ext>
            </a:extLst>
          </p:cNvPr>
          <p:cNvSpPr>
            <a:spLocks noGrp="1"/>
          </p:cNvSpPr>
          <p:nvPr>
            <p:ph type="title"/>
          </p:nvPr>
        </p:nvSpPr>
        <p:spPr>
          <a:xfrm>
            <a:off x="1141413" y="344557"/>
            <a:ext cx="9804883" cy="397565"/>
          </a:xfrm>
        </p:spPr>
        <p:txBody>
          <a:bodyPr>
            <a:noAutofit/>
          </a:bodyPr>
          <a:lstStyle/>
          <a:p>
            <a:r>
              <a:rPr lang="en-US" sz="2800" b="1" dirty="0">
                <a:solidFill>
                  <a:schemeClr val="bg1"/>
                </a:solidFill>
              </a:rPr>
              <a:t>Importance of patient-practitioner relationship:</a:t>
            </a:r>
          </a:p>
        </p:txBody>
      </p:sp>
      <p:sp>
        <p:nvSpPr>
          <p:cNvPr id="3" name="Content Placeholder 2">
            <a:extLst>
              <a:ext uri="{FF2B5EF4-FFF2-40B4-BE49-F238E27FC236}">
                <a16:creationId xmlns:a16="http://schemas.microsoft.com/office/drawing/2014/main" xmlns="" id="{84856317-82CE-4139-9E22-04302E7E86E8}"/>
              </a:ext>
            </a:extLst>
          </p:cNvPr>
          <p:cNvSpPr>
            <a:spLocks noGrp="1"/>
          </p:cNvSpPr>
          <p:nvPr>
            <p:ph idx="1"/>
          </p:nvPr>
        </p:nvSpPr>
        <p:spPr>
          <a:xfrm>
            <a:off x="278296" y="742123"/>
            <a:ext cx="11728174" cy="5989982"/>
          </a:xfrm>
        </p:spPr>
        <p:txBody>
          <a:bodyPr/>
          <a:lstStyle/>
          <a:p>
            <a:r>
              <a:rPr lang="en-US" sz="2800" dirty="0">
                <a:solidFill>
                  <a:schemeClr val="bg1">
                    <a:lumMod val="95000"/>
                    <a:lumOff val="5000"/>
                  </a:schemeClr>
                </a:solidFill>
              </a:rPr>
              <a:t>Some essential features are important for maintaining a healthy doctor-patient relationship.</a:t>
            </a:r>
          </a:p>
          <a:p>
            <a:pPr marL="0" indent="0">
              <a:buNone/>
            </a:pPr>
            <a:r>
              <a:rPr lang="en-US" sz="2800" b="1" dirty="0">
                <a:solidFill>
                  <a:schemeClr val="bg1">
                    <a:lumMod val="95000"/>
                    <a:lumOff val="5000"/>
                  </a:schemeClr>
                </a:solidFill>
              </a:rPr>
              <a:t>Communication:</a:t>
            </a:r>
            <a:r>
              <a:rPr lang="en-US" sz="2800" dirty="0">
                <a:solidFill>
                  <a:schemeClr val="bg1">
                    <a:lumMod val="95000"/>
                    <a:lumOff val="5000"/>
                  </a:schemeClr>
                </a:solidFill>
              </a:rPr>
              <a:t> Good communication skills are essential to establish healthy relationship. Studies have revealed that effective communication between physician and patient has resulted in multiple impacts on various aspects of health consequences such as:</a:t>
            </a:r>
          </a:p>
          <a:p>
            <a:pPr lvl="0"/>
            <a:r>
              <a:rPr lang="en-US" sz="2800" dirty="0">
                <a:solidFill>
                  <a:schemeClr val="bg1">
                    <a:lumMod val="95000"/>
                    <a:lumOff val="5000"/>
                  </a:schemeClr>
                </a:solidFill>
              </a:rPr>
              <a:t>better patient compliance with medical treatment.                    </a:t>
            </a:r>
          </a:p>
          <a:p>
            <a:pPr lvl="0"/>
            <a:r>
              <a:rPr lang="en-US" sz="2800" dirty="0">
                <a:solidFill>
                  <a:schemeClr val="bg1">
                    <a:lumMod val="95000"/>
                    <a:lumOff val="5000"/>
                  </a:schemeClr>
                </a:solidFill>
              </a:rPr>
              <a:t>enhanced fulfillment of patient toward healthcare services.</a:t>
            </a:r>
          </a:p>
          <a:p>
            <a:pPr lvl="0"/>
            <a:r>
              <a:rPr lang="en-US" sz="2800" dirty="0">
                <a:solidFill>
                  <a:schemeClr val="bg1">
                    <a:lumMod val="95000"/>
                    <a:lumOff val="5000"/>
                  </a:schemeClr>
                </a:solidFill>
              </a:rPr>
              <a:t>lesser risks of medical misconduct.</a:t>
            </a:r>
          </a:p>
          <a:p>
            <a:pPr lvl="0"/>
            <a:r>
              <a:rPr lang="en-US" sz="2800" dirty="0">
                <a:solidFill>
                  <a:schemeClr val="bg1">
                    <a:lumMod val="95000"/>
                    <a:lumOff val="5000"/>
                  </a:schemeClr>
                </a:solidFill>
              </a:rPr>
              <a:t>improved medical, functional, and emotional condition of patients. </a:t>
            </a:r>
          </a:p>
          <a:p>
            <a:pPr marL="0" indent="0">
              <a:buNone/>
            </a:pPr>
            <a:endParaRPr lang="en-US" sz="2800" dirty="0">
              <a:solidFill>
                <a:schemeClr val="bg1">
                  <a:lumMod val="95000"/>
                  <a:lumOff val="5000"/>
                </a:schemeClr>
              </a:solidFill>
            </a:endParaRPr>
          </a:p>
          <a:p>
            <a:pPr marL="0" indent="0">
              <a:buNone/>
            </a:pPr>
            <a:endParaRPr lang="en-US" dirty="0"/>
          </a:p>
        </p:txBody>
      </p:sp>
      <p:pic>
        <p:nvPicPr>
          <p:cNvPr id="9" name="Picture 8">
            <a:extLst>
              <a:ext uri="{FF2B5EF4-FFF2-40B4-BE49-F238E27FC236}">
                <a16:creationId xmlns:a16="http://schemas.microsoft.com/office/drawing/2014/main" xmlns="" id="{77BAC12B-5C75-4554-A33E-24A7403A6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713" y="3578088"/>
            <a:ext cx="2743200" cy="2246243"/>
          </a:xfrm>
          <a:prstGeom prst="rect">
            <a:avLst/>
          </a:prstGeom>
        </p:spPr>
      </p:pic>
      <p:sp>
        <p:nvSpPr>
          <p:cNvPr id="4" name="Date Placeholder 3"/>
          <p:cNvSpPr>
            <a:spLocks noGrp="1"/>
          </p:cNvSpPr>
          <p:nvPr>
            <p:ph type="dt" sz="half" idx="10"/>
          </p:nvPr>
        </p:nvSpPr>
        <p:spPr/>
        <p:txBody>
          <a:bodyPr/>
          <a:lstStyle/>
          <a:p>
            <a:fld id="{7D05124A-F35A-468B-B1E9-41F69B212A88}"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FB4B7401-6E1B-44E9-93A2-EF3772B1BA53}" type="slidenum">
              <a:rPr lang="en-US" smtClean="0"/>
              <a:t>7</a:t>
            </a:fld>
            <a:endParaRPr lang="en-US"/>
          </a:p>
        </p:txBody>
      </p:sp>
    </p:spTree>
    <p:extLst>
      <p:ext uri="{BB962C8B-B14F-4D97-AF65-F5344CB8AC3E}">
        <p14:creationId xmlns:p14="http://schemas.microsoft.com/office/powerpoint/2010/main" val="34269537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BB958-D6DE-4348-A93F-68F40AC35FD9}"/>
              </a:ext>
            </a:extLst>
          </p:cNvPr>
          <p:cNvSpPr>
            <a:spLocks noGrp="1"/>
          </p:cNvSpPr>
          <p:nvPr>
            <p:ph type="title"/>
          </p:nvPr>
        </p:nvSpPr>
        <p:spPr>
          <a:xfrm>
            <a:off x="1141413" y="384314"/>
            <a:ext cx="9905998" cy="424069"/>
          </a:xfrm>
        </p:spPr>
        <p:txBody>
          <a:bodyPr>
            <a:normAutofit fontScale="90000"/>
          </a:bodyPr>
          <a:lstStyle/>
          <a:p>
            <a:r>
              <a:rPr lang="en-US" sz="2800" b="1" dirty="0">
                <a:solidFill>
                  <a:schemeClr val="bg1">
                    <a:lumMod val="95000"/>
                    <a:lumOff val="5000"/>
                  </a:schemeClr>
                </a:solidFill>
              </a:rPr>
              <a:t>Continue...</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63CE150F-FE81-4361-B56B-289B660FADC7}"/>
              </a:ext>
            </a:extLst>
          </p:cNvPr>
          <p:cNvSpPr>
            <a:spLocks noGrp="1"/>
          </p:cNvSpPr>
          <p:nvPr>
            <p:ph idx="1"/>
          </p:nvPr>
        </p:nvSpPr>
        <p:spPr>
          <a:xfrm>
            <a:off x="1141412" y="490330"/>
            <a:ext cx="9905999" cy="6367670"/>
          </a:xfrm>
        </p:spPr>
        <p:txBody>
          <a:bodyPr/>
          <a:lstStyle/>
          <a:p>
            <a:r>
              <a:rPr lang="en-US" b="1" dirty="0">
                <a:solidFill>
                  <a:schemeClr val="bg1">
                    <a:lumMod val="95000"/>
                    <a:lumOff val="5000"/>
                  </a:schemeClr>
                </a:solidFill>
              </a:rPr>
              <a:t>Doctor empathy:</a:t>
            </a:r>
            <a:r>
              <a:rPr lang="en-US" dirty="0">
                <a:solidFill>
                  <a:schemeClr val="bg1">
                    <a:lumMod val="95000"/>
                    <a:lumOff val="5000"/>
                  </a:schemeClr>
                </a:solidFill>
              </a:rPr>
              <a:t> Empathy is vital to ensure the quality of doctor-patient relationship. This enables the physician to understand the symptomatic experiences and needs of individual patients. Studies have suggested that physician empathy improves the therapeutic effect and the patient’s quality of life.</a:t>
            </a:r>
          </a:p>
          <a:p>
            <a:pPr marL="0" indent="0">
              <a:buNone/>
            </a:pPr>
            <a:endParaRPr lang="en-US" dirty="0"/>
          </a:p>
          <a:p>
            <a:endParaRPr lang="en-US" b="1" i="1" dirty="0"/>
          </a:p>
          <a:p>
            <a:endParaRPr lang="en-US" b="1" dirty="0">
              <a:solidFill>
                <a:schemeClr val="bg1">
                  <a:lumMod val="95000"/>
                  <a:lumOff val="5000"/>
                </a:schemeClr>
              </a:solidFill>
            </a:endParaRPr>
          </a:p>
          <a:p>
            <a:r>
              <a:rPr lang="en-US" b="1" dirty="0">
                <a:solidFill>
                  <a:schemeClr val="bg1">
                    <a:lumMod val="95000"/>
                    <a:lumOff val="5000"/>
                  </a:schemeClr>
                </a:solidFill>
              </a:rPr>
              <a:t>Informed consent:</a:t>
            </a:r>
            <a:r>
              <a:rPr lang="en-US" dirty="0">
                <a:solidFill>
                  <a:schemeClr val="bg1">
                    <a:lumMod val="95000"/>
                    <a:lumOff val="5000"/>
                  </a:schemeClr>
                </a:solidFill>
              </a:rPr>
              <a:t> This is based on the moral and legal arguments of the patient’s autonomy.(independence in decision making). In relation to trust, the physician needs to be honest with the patient and his family to provide a genuine assessment of favorable and unfavorable outcome probabilities, along with the suggested therapy.</a:t>
            </a:r>
          </a:p>
          <a:p>
            <a:endParaRPr lang="en-US" dirty="0"/>
          </a:p>
        </p:txBody>
      </p:sp>
      <p:pic>
        <p:nvPicPr>
          <p:cNvPr id="4" name="Picture 3">
            <a:extLst>
              <a:ext uri="{FF2B5EF4-FFF2-40B4-BE49-F238E27FC236}">
                <a16:creationId xmlns:a16="http://schemas.microsoft.com/office/drawing/2014/main" xmlns="" id="{9328521A-233C-4F6E-9EF4-8E53B2A53C11}"/>
              </a:ext>
            </a:extLst>
          </p:cNvPr>
          <p:cNvPicPr/>
          <p:nvPr/>
        </p:nvPicPr>
        <p:blipFill>
          <a:blip r:embed="rId2">
            <a:extLst>
              <a:ext uri="{28A0092B-C50C-407E-A947-70E740481C1C}">
                <a14:useLocalDpi xmlns:a14="http://schemas.microsoft.com/office/drawing/2010/main" val="0"/>
              </a:ext>
            </a:extLst>
          </a:blip>
          <a:stretch>
            <a:fillRect/>
          </a:stretch>
        </p:blipFill>
        <p:spPr>
          <a:xfrm>
            <a:off x="2443439" y="2600739"/>
            <a:ext cx="3202832" cy="1656522"/>
          </a:xfrm>
          <a:prstGeom prst="rect">
            <a:avLst/>
          </a:prstGeom>
        </p:spPr>
      </p:pic>
      <p:pic>
        <p:nvPicPr>
          <p:cNvPr id="5" name="Content Placeholder 3">
            <a:extLst>
              <a:ext uri="{FF2B5EF4-FFF2-40B4-BE49-F238E27FC236}">
                <a16:creationId xmlns:a16="http://schemas.microsoft.com/office/drawing/2014/main" xmlns="" id="{542C2247-EFB3-474D-B43B-D8450F62A4A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243165" y="2666999"/>
            <a:ext cx="3202831" cy="1656522"/>
          </a:xfrm>
          <a:prstGeom prst="rect">
            <a:avLst/>
          </a:prstGeom>
        </p:spPr>
      </p:pic>
      <p:sp>
        <p:nvSpPr>
          <p:cNvPr id="6" name="Date Placeholder 5"/>
          <p:cNvSpPr>
            <a:spLocks noGrp="1"/>
          </p:cNvSpPr>
          <p:nvPr>
            <p:ph type="dt" sz="half" idx="10"/>
          </p:nvPr>
        </p:nvSpPr>
        <p:spPr/>
        <p:txBody>
          <a:bodyPr/>
          <a:lstStyle/>
          <a:p>
            <a:fld id="{ED5EC005-E978-4230-A38F-C006521DBF42}" type="datetime1">
              <a:rPr lang="en-US" smtClean="0"/>
              <a:t>4/1/2020</a:t>
            </a:fld>
            <a:endParaRPr lang="en-US"/>
          </a:p>
        </p:txBody>
      </p:sp>
      <p:sp>
        <p:nvSpPr>
          <p:cNvPr id="7" name="Footer Placeholder 6"/>
          <p:cNvSpPr>
            <a:spLocks noGrp="1"/>
          </p:cNvSpPr>
          <p:nvPr>
            <p:ph type="ftr" sz="quarter" idx="11"/>
          </p:nvPr>
        </p:nvSpPr>
        <p:spPr/>
        <p:txBody>
          <a:bodyPr/>
          <a:lstStyle/>
          <a:p>
            <a:r>
              <a:rPr lang="en-US" smtClean="0"/>
              <a:t>Dr Amina Muazzam</a:t>
            </a:r>
            <a:endParaRPr lang="en-US"/>
          </a:p>
        </p:txBody>
      </p:sp>
      <p:sp>
        <p:nvSpPr>
          <p:cNvPr id="8" name="Slide Number Placeholder 7"/>
          <p:cNvSpPr>
            <a:spLocks noGrp="1"/>
          </p:cNvSpPr>
          <p:nvPr>
            <p:ph type="sldNum" sz="quarter" idx="12"/>
          </p:nvPr>
        </p:nvSpPr>
        <p:spPr/>
        <p:txBody>
          <a:bodyPr/>
          <a:lstStyle/>
          <a:p>
            <a:fld id="{FB4B7401-6E1B-44E9-93A2-EF3772B1BA53}" type="slidenum">
              <a:rPr lang="en-US" smtClean="0"/>
              <a:t>8</a:t>
            </a:fld>
            <a:endParaRPr lang="en-US"/>
          </a:p>
        </p:txBody>
      </p:sp>
    </p:spTree>
    <p:extLst>
      <p:ext uri="{BB962C8B-B14F-4D97-AF65-F5344CB8AC3E}">
        <p14:creationId xmlns:p14="http://schemas.microsoft.com/office/powerpoint/2010/main" val="237415979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4171C-FE7F-4731-93CD-42C72697BF66}"/>
              </a:ext>
            </a:extLst>
          </p:cNvPr>
          <p:cNvSpPr>
            <a:spLocks noGrp="1"/>
          </p:cNvSpPr>
          <p:nvPr>
            <p:ph type="title"/>
          </p:nvPr>
        </p:nvSpPr>
        <p:spPr>
          <a:xfrm>
            <a:off x="1141413" y="106018"/>
            <a:ext cx="9905998" cy="410817"/>
          </a:xfrm>
        </p:spPr>
        <p:txBody>
          <a:bodyPr>
            <a:normAutofit fontScale="90000"/>
          </a:bodyPr>
          <a:lstStyle/>
          <a:p>
            <a:r>
              <a:rPr lang="en-US" sz="2800" b="1" dirty="0">
                <a:solidFill>
                  <a:schemeClr val="bg1">
                    <a:lumMod val="95000"/>
                    <a:lumOff val="5000"/>
                  </a:schemeClr>
                </a:solidFill>
              </a:rPr>
              <a:t>Continue…</a:t>
            </a:r>
          </a:p>
        </p:txBody>
      </p:sp>
      <p:sp>
        <p:nvSpPr>
          <p:cNvPr id="8" name="Content Placeholder 7">
            <a:extLst>
              <a:ext uri="{FF2B5EF4-FFF2-40B4-BE49-F238E27FC236}">
                <a16:creationId xmlns:a16="http://schemas.microsoft.com/office/drawing/2014/main" xmlns="" id="{A9B20DE3-5497-4F73-B8F6-6382EC248AEE}"/>
              </a:ext>
            </a:extLst>
          </p:cNvPr>
          <p:cNvSpPr>
            <a:spLocks noGrp="1"/>
          </p:cNvSpPr>
          <p:nvPr>
            <p:ph idx="1"/>
          </p:nvPr>
        </p:nvSpPr>
        <p:spPr>
          <a:xfrm>
            <a:off x="170690" y="516834"/>
            <a:ext cx="11847443" cy="5983355"/>
          </a:xfrm>
        </p:spPr>
        <p:txBody>
          <a:bodyPr/>
          <a:lstStyle/>
          <a:p>
            <a:r>
              <a:rPr lang="en-US" sz="2800" b="1" dirty="0">
                <a:solidFill>
                  <a:schemeClr val="bg1">
                    <a:lumMod val="95000"/>
                    <a:lumOff val="5000"/>
                  </a:schemeClr>
                </a:solidFill>
              </a:rPr>
              <a:t>Professional boundaries:</a:t>
            </a:r>
            <a:r>
              <a:rPr lang="en-US" sz="2800" dirty="0">
                <a:solidFill>
                  <a:schemeClr val="bg1">
                    <a:lumMod val="95000"/>
                    <a:lumOff val="5000"/>
                  </a:schemeClr>
                </a:solidFill>
              </a:rPr>
              <a:t> This deals with any behavior on the part of the doctor that transgresses the limits of the professional relationship, or boundary violations. For example, the following behaviors should be avoided to respect professional boundaries between the doctor and patient:</a:t>
            </a:r>
          </a:p>
          <a:p>
            <a:pPr marL="457200" lvl="0" indent="-457200">
              <a:buFont typeface="+mj-lt"/>
              <a:buAutoNum type="arabicPeriod"/>
            </a:pPr>
            <a:r>
              <a:rPr lang="en-US" sz="2800" dirty="0">
                <a:solidFill>
                  <a:schemeClr val="bg1">
                    <a:lumMod val="95000"/>
                    <a:lumOff val="5000"/>
                  </a:schemeClr>
                </a:solidFill>
              </a:rPr>
              <a:t>observing the patient in unorthodox settings at the convenience of the physician.</a:t>
            </a:r>
          </a:p>
          <a:p>
            <a:pPr marL="457200" lvl="0" indent="-457200">
              <a:buFont typeface="+mj-lt"/>
              <a:buAutoNum type="arabicPeriod"/>
            </a:pPr>
            <a:r>
              <a:rPr lang="en-US" sz="2800" dirty="0">
                <a:solidFill>
                  <a:schemeClr val="bg1">
                    <a:lumMod val="95000"/>
                    <a:lumOff val="5000"/>
                  </a:schemeClr>
                </a:solidFill>
              </a:rPr>
              <a:t>burdening the patient with personal information. </a:t>
            </a:r>
          </a:p>
          <a:p>
            <a:pPr marL="457200" lvl="0" indent="-457200">
              <a:buFont typeface="+mj-lt"/>
              <a:buAutoNum type="arabicPeriod"/>
            </a:pPr>
            <a:r>
              <a:rPr lang="en-US" sz="2800" dirty="0">
                <a:solidFill>
                  <a:schemeClr val="bg1">
                    <a:lumMod val="95000"/>
                    <a:lumOff val="5000"/>
                  </a:schemeClr>
                </a:solidFill>
              </a:rPr>
              <a:t>Patients, in turn, need to avoid frequent phone calls and unscheduled visits to their doctors, as a sign of respect for their time.</a:t>
            </a:r>
          </a:p>
          <a:p>
            <a:pPr lvl="0"/>
            <a:endParaRPr lang="en-US" dirty="0"/>
          </a:p>
          <a:p>
            <a:endParaRPr lang="en-US" dirty="0"/>
          </a:p>
        </p:txBody>
      </p:sp>
      <p:pic>
        <p:nvPicPr>
          <p:cNvPr id="9" name="Picture 8">
            <a:extLst>
              <a:ext uri="{FF2B5EF4-FFF2-40B4-BE49-F238E27FC236}">
                <a16:creationId xmlns:a16="http://schemas.microsoft.com/office/drawing/2014/main" xmlns="" id="{B65C4D32-D636-4336-BB8B-A510FC8E228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593495" y="5075582"/>
            <a:ext cx="4174435" cy="1583634"/>
          </a:xfrm>
          <a:prstGeom prst="rect">
            <a:avLst/>
          </a:prstGeom>
        </p:spPr>
      </p:pic>
      <p:sp>
        <p:nvSpPr>
          <p:cNvPr id="3" name="Date Placeholder 2"/>
          <p:cNvSpPr>
            <a:spLocks noGrp="1"/>
          </p:cNvSpPr>
          <p:nvPr>
            <p:ph type="dt" sz="half" idx="10"/>
          </p:nvPr>
        </p:nvSpPr>
        <p:spPr/>
        <p:txBody>
          <a:bodyPr/>
          <a:lstStyle/>
          <a:p>
            <a:fld id="{C991EE21-7C79-49C1-B5CE-B3E2A4193874}"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FB4B7401-6E1B-44E9-93A2-EF3772B1BA53}" type="slidenum">
              <a:rPr lang="en-US" smtClean="0"/>
              <a:t>9</a:t>
            </a:fld>
            <a:endParaRPr lang="en-US"/>
          </a:p>
        </p:txBody>
      </p:sp>
    </p:spTree>
    <p:extLst>
      <p:ext uri="{BB962C8B-B14F-4D97-AF65-F5344CB8AC3E}">
        <p14:creationId xmlns:p14="http://schemas.microsoft.com/office/powerpoint/2010/main" val="1905381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204</TotalTime>
  <Words>557</Words>
  <Application>Microsoft Office PowerPoint</Application>
  <PresentationFormat>Custom</PresentationFormat>
  <Paragraphs>134</Paragraphs>
  <Slides>16</Slides>
  <Notes>0</Notes>
  <HiddenSlides>0</HiddenSlides>
  <MMClips>0</MMClips>
  <ScaleCrop>false</ScaleCrop>
  <HeadingPairs>
    <vt:vector size="6" baseType="variant">
      <vt:variant>
        <vt:lpstr>Theme</vt:lpstr>
      </vt:variant>
      <vt:variant>
        <vt:i4>1</vt:i4>
      </vt:variant>
      <vt:variant>
        <vt:lpstr>Slide Titles</vt:lpstr>
      </vt:variant>
      <vt:variant>
        <vt:i4>16</vt:i4>
      </vt:variant>
      <vt:variant>
        <vt:lpstr>Custom Shows</vt:lpstr>
      </vt:variant>
      <vt:variant>
        <vt:i4>1</vt:i4>
      </vt:variant>
    </vt:vector>
  </HeadingPairs>
  <TitlesOfParts>
    <vt:vector size="18" baseType="lpstr">
      <vt:lpstr>Circuit</vt:lpstr>
      <vt:lpstr>                            Communication in          medical settings: </vt:lpstr>
      <vt:lpstr>Definition: </vt:lpstr>
      <vt:lpstr>How patient doctor relationship evolved? </vt:lpstr>
      <vt:lpstr>What is doctor- patient relationship? </vt:lpstr>
      <vt:lpstr> Main Components of doctor-patient relationship: </vt:lpstr>
      <vt:lpstr>Continue…</vt:lpstr>
      <vt:lpstr>Importance of patient-practitioner relationship:</vt:lpstr>
      <vt:lpstr>Continue... </vt:lpstr>
      <vt:lpstr>Continue…</vt:lpstr>
      <vt:lpstr>Continue…</vt:lpstr>
      <vt:lpstr>Continue…</vt:lpstr>
      <vt:lpstr>Nature of patient-practitioner relationship: </vt:lpstr>
      <vt:lpstr>Continue….</vt:lpstr>
      <vt:lpstr>Continue…</vt:lpstr>
      <vt:lpstr>Continue…</vt:lpstr>
      <vt:lpstr>Thank you !! </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in medical settings:</dc:title>
  <dc:creator>Maida Ali</dc:creator>
  <cp:lastModifiedBy>Windows User</cp:lastModifiedBy>
  <cp:revision>25</cp:revision>
  <dcterms:created xsi:type="dcterms:W3CDTF">2019-03-20T18:35:00Z</dcterms:created>
  <dcterms:modified xsi:type="dcterms:W3CDTF">2020-04-01T18:00:07Z</dcterms:modified>
</cp:coreProperties>
</file>